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64" r:id="rId2"/>
  </p:sldMasterIdLst>
  <p:notesMasterIdLst>
    <p:notesMasterId r:id="rId29"/>
  </p:notesMasterIdLst>
  <p:handoutMasterIdLst>
    <p:handoutMasterId r:id="rId30"/>
  </p:handoutMasterIdLst>
  <p:sldIdLst>
    <p:sldId id="2042" r:id="rId3"/>
    <p:sldId id="2048" r:id="rId4"/>
    <p:sldId id="2049" r:id="rId5"/>
    <p:sldId id="2063" r:id="rId6"/>
    <p:sldId id="2064" r:id="rId7"/>
    <p:sldId id="2043" r:id="rId8"/>
    <p:sldId id="2044" r:id="rId9"/>
    <p:sldId id="2065" r:id="rId10"/>
    <p:sldId id="2066" r:id="rId11"/>
    <p:sldId id="2067" r:id="rId12"/>
    <p:sldId id="2060" r:id="rId13"/>
    <p:sldId id="2061" r:id="rId14"/>
    <p:sldId id="2062" r:id="rId15"/>
    <p:sldId id="2045" r:id="rId16"/>
    <p:sldId id="2046" r:id="rId17"/>
    <p:sldId id="2047" r:id="rId18"/>
    <p:sldId id="2050" r:id="rId19"/>
    <p:sldId id="2054" r:id="rId20"/>
    <p:sldId id="2055" r:id="rId21"/>
    <p:sldId id="2052" r:id="rId22"/>
    <p:sldId id="2056" r:id="rId23"/>
    <p:sldId id="2051" r:id="rId24"/>
    <p:sldId id="2057" r:id="rId25"/>
    <p:sldId id="2058" r:id="rId26"/>
    <p:sldId id="2059" r:id="rId27"/>
    <p:sldId id="2053" r:id="rId28"/>
  </p:sldIdLst>
  <p:sldSz cx="9144000" cy="6858000" type="screen4x3"/>
  <p:notesSz cx="7010400" cy="9296400"/>
  <p:custDataLst>
    <p:tags r:id="rId31"/>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xmlns="">
        <p14:section name="Chapter 9 Safe Facilities and Pest Management" id="{F774E4B1-9C02-9C4B-8A31-517192454CC6}">
          <p14:sldIdLst>
            <p14:sldId id="2042"/>
            <p14:sldId id="2048"/>
            <p14:sldId id="2049"/>
            <p14:sldId id="2063"/>
            <p14:sldId id="2064"/>
            <p14:sldId id="2043"/>
            <p14:sldId id="2044"/>
            <p14:sldId id="2065"/>
            <p14:sldId id="2066"/>
            <p14:sldId id="2067"/>
            <p14:sldId id="2060"/>
            <p14:sldId id="2061"/>
            <p14:sldId id="2062"/>
            <p14:sldId id="2045"/>
            <p14:sldId id="2046"/>
            <p14:sldId id="2047"/>
            <p14:sldId id="2050"/>
            <p14:sldId id="2054"/>
            <p14:sldId id="2055"/>
            <p14:sldId id="2052"/>
            <p14:sldId id="2056"/>
            <p14:sldId id="2051"/>
            <p14:sldId id="2057"/>
            <p14:sldId id="2058"/>
            <p14:sldId id="2059"/>
            <p14:sldId id="205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CC0000"/>
    <a:srgbClr val="D6ECEE"/>
    <a:srgbClr val="EAEAEA"/>
    <a:srgbClr val="FFFFFF"/>
    <a:srgbClr val="5F5F5F"/>
    <a:srgbClr val="333333"/>
    <a:srgbClr val="009D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32" autoAdjust="0"/>
    <p:restoredTop sz="70740" autoAdjust="0"/>
  </p:normalViewPr>
  <p:slideViewPr>
    <p:cSldViewPr snapToGrid="0">
      <p:cViewPr varScale="1">
        <p:scale>
          <a:sx n="54" d="100"/>
          <a:sy n="54" d="100"/>
        </p:scale>
        <p:origin x="-1344" y="-90"/>
      </p:cViewPr>
      <p:guideLst>
        <p:guide orient="horz" pos="716"/>
        <p:guide orient="horz" pos="1714"/>
        <p:guide orient="horz" pos="783"/>
        <p:guide orient="horz" pos="1293"/>
        <p:guide pos="3711"/>
        <p:guide pos="312"/>
        <p:guide pos="244"/>
      </p:guideLst>
    </p:cSldViewPr>
  </p:slideViewPr>
  <p:outlineViewPr>
    <p:cViewPr>
      <p:scale>
        <a:sx n="33" d="100"/>
        <a:sy n="33" d="100"/>
      </p:scale>
      <p:origin x="0" y="4136"/>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3336" y="-372"/>
      </p:cViewPr>
      <p:guideLst>
        <p:guide orient="horz" pos="2856"/>
        <p:guide pos="624"/>
      </p:guideLst>
    </p:cSldViewPr>
  </p:notes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xmlns=""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xmlns=""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683F21-D6F0-9741-8B66-56E6CECDE660}"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D839871-02DA-7E4E-8BAE-E572EBADAF4C}"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525315"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876300" y="4419600"/>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Handwashing stations should be put in areas that make it easy for staff to wash their hands often. Make sure these stations work correctly and are well stocked and maintained. They must also be available at all times.</a:t>
            </a:r>
          </a:p>
          <a:p>
            <a:pPr marL="114300" indent="-114300" eaLnBrk="1" hangingPunct="1">
              <a:buFontTx/>
              <a:buChar char="•"/>
            </a:pPr>
            <a:r>
              <a:rPr lang="en-US" dirty="0">
                <a:latin typeface="Times New Roman" charset="0"/>
              </a:rPr>
              <a:t>Handwashing stations cannot be blocked by portable equipment or stacked full of dirty kitchenware.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90FE6C7-8CE0-0540-A1EE-A4C2CA62CCA7}"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xfrm>
            <a:off x="876300" y="4419600"/>
            <a:ext cx="54340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lnSpc>
                <a:spcPct val="80000"/>
              </a:lnSpc>
              <a:spcBef>
                <a:spcPct val="50000"/>
              </a:spcBef>
              <a:buSzPct val="80000"/>
              <a:buFontTx/>
              <a:buChar char="•"/>
              <a:defRPr/>
            </a:pPr>
            <a:r>
              <a:rPr lang="en-US" dirty="0">
                <a:latin typeface="Times New Roman" charset="0"/>
                <a:cs typeface="+mn-cs"/>
              </a:rPr>
              <a:t>Backflow can be the result of pressure pushing contaminants back into the water supply. It can also happen when high water use in one area of an operation creates a vacuum in the plumbing system that sucks contaminants back into the water supply. This is called backsiphonage. </a:t>
            </a:r>
          </a:p>
          <a:p>
            <a:pPr marL="114300" indent="-114300" eaLnBrk="1" hangingPunct="1">
              <a:lnSpc>
                <a:spcPct val="80000"/>
              </a:lnSpc>
              <a:spcBef>
                <a:spcPct val="50000"/>
              </a:spcBef>
              <a:buSzPct val="80000"/>
              <a:buFontTx/>
              <a:buChar char="•"/>
              <a:defRPr/>
            </a:pPr>
            <a:r>
              <a:rPr lang="en-US" dirty="0">
                <a:latin typeface="Times New Roman" charset="0"/>
                <a:cs typeface="+mn-cs"/>
              </a:rPr>
              <a:t>A running faucet below the flood rim of a sink is an example of a cross-connection that can lead to backsiphonage. A running hose in a mop bucket is another example.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984FE7F-80A3-224F-B529-A26B7DF4BF30}"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xfrm>
            <a:off x="876300" y="4419600"/>
            <a:ext cx="54340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The best way to prevent backflow is to avoid creating a cross-connection. Do not attach a hose to a faucet unless a backflow prevention device, such as a vacuum breaker, is attached. A vacuum breaker is a mechanical device that prevents backsiphonage. It does this by closing a check valve and sealing the water supply line shut when water flow is stopped.</a:t>
            </a:r>
          </a:p>
          <a:p>
            <a:pPr marL="114300" indent="-114300" eaLnBrk="1" hangingPunct="1">
              <a:buFontTx/>
              <a:buChar char="•"/>
              <a:defRPr/>
            </a:pPr>
            <a:r>
              <a:rPr lang="en-US" dirty="0">
                <a:latin typeface="Times New Roman" charset="0"/>
                <a:cs typeface="+mn-cs"/>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 </a:t>
            </a:r>
          </a:p>
          <a:p>
            <a:pPr marL="114300" indent="-114300" eaLnBrk="1" hangingPunct="1">
              <a:buFontTx/>
              <a:buChar char="•"/>
              <a:defRPr/>
            </a:pPr>
            <a:r>
              <a:rPr lang="en-US" dirty="0">
                <a:latin typeface="Times New Roman" charset="0"/>
                <a:cs typeface="+mn-cs"/>
              </a:rPr>
              <a:t>Backflow prevention devices must be checked periodically to make sure they are working correctly. This work must be done and documented by a trained and certified technician. Always follow local requirements and manufacturer</a:t>
            </a:r>
            <a:r>
              <a:rPr lang="ja-JP" altLang="en-US" dirty="0">
                <a:latin typeface="Times New Roman" charset="0"/>
                <a:cs typeface="+mn-cs"/>
              </a:rPr>
              <a:t>’</a:t>
            </a:r>
            <a:r>
              <a:rPr lang="en-US" dirty="0">
                <a:latin typeface="Times New Roman" charset="0"/>
                <a:cs typeface="+mn-cs"/>
              </a:rPr>
              <a:t>s recommendations.</a:t>
            </a:r>
          </a:p>
          <a:p>
            <a:pPr marL="114300" indent="-114300" eaLnBrk="1" hangingPunct="1">
              <a:buFontTx/>
              <a:buChar char="•"/>
              <a:defRPr/>
            </a:pPr>
            <a:r>
              <a:rPr lang="en-US" dirty="0">
                <a:latin typeface="Times New Roman" charset="0"/>
                <a:cs typeface="+mn-cs"/>
              </a:rPr>
              <a:t>The only sure way to prevent </a:t>
            </a:r>
            <a:r>
              <a:rPr lang="en-US" dirty="0" smtClean="0">
                <a:latin typeface="Times New Roman" charset="0"/>
                <a:cs typeface="+mn-cs"/>
              </a:rPr>
              <a:t>backflow </a:t>
            </a:r>
            <a:r>
              <a:rPr lang="en-US" dirty="0">
                <a:latin typeface="Times New Roman" charset="0"/>
                <a:cs typeface="+mn-cs"/>
              </a:rPr>
              <a:t>is to create an air gap. An air gap is an air space that separates a water supply outlet from a potentially contaminated source. A sink that is correctly designed and installed usually has two air gaps, as shown in the graphic on the slide. One is between the faucet and the flood rim of the sink. The other is between the drainpipe of the sink and the floor drain of the operation.</a:t>
            </a:r>
          </a:p>
          <a:p>
            <a:pPr marL="114300" indent="-114300" eaLnBrk="1" hangingPunct="1">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F543162-A9B3-6141-AABC-41FC1511A072}"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531459" name="Rectangle 2"/>
          <p:cNvSpPr>
            <a:spLocks noGrp="1" noRot="1" noChangeAspect="1" noChangeArrowheads="1" noTextEdit="1"/>
          </p:cNvSpPr>
          <p:nvPr>
            <p:ph type="sldImg"/>
          </p:nvPr>
        </p:nvSpPr>
        <p:spPr>
          <a:xfrm>
            <a:off x="1182688" y="696913"/>
            <a:ext cx="4648200" cy="3486150"/>
          </a:xfrm>
          <a:ln/>
        </p:spPr>
      </p:sp>
      <p:sp>
        <p:nvSpPr>
          <p:cNvPr id="531460" name="Rectangle 3"/>
          <p:cNvSpPr>
            <a:spLocks noGrp="1" noChangeArrowheads="1"/>
          </p:cNvSpPr>
          <p:nvPr>
            <p:ph type="body" idx="1"/>
          </p:nvPr>
        </p:nvSpPr>
        <p:spPr>
          <a:xfrm>
            <a:off x="876300" y="4419600"/>
            <a:ext cx="53181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lnSpc>
                <a:spcPct val="80000"/>
              </a:lnSpc>
              <a:spcBef>
                <a:spcPct val="50000"/>
              </a:spcBef>
              <a:buSzPct val="80000"/>
              <a:buFontTx/>
              <a:buChar char="•"/>
              <a:defRPr/>
            </a:pPr>
            <a:r>
              <a:rPr lang="en-US" dirty="0">
                <a:latin typeface="Times New Roman" charset="0"/>
                <a:cs typeface="+mn-cs"/>
              </a:rPr>
              <a:t>Good lighting makes it easier to clean things in your operation. It also provides a safer environment.</a:t>
            </a:r>
          </a:p>
          <a:p>
            <a:pPr marL="114300" indent="-114300" eaLnBrk="1" hangingPunct="1">
              <a:lnSpc>
                <a:spcPct val="80000"/>
              </a:lnSpc>
              <a:spcBef>
                <a:spcPct val="50000"/>
              </a:spcBef>
              <a:buSzPct val="80000"/>
              <a:buFontTx/>
              <a:buChar char="•"/>
              <a:defRPr/>
            </a:pPr>
            <a:r>
              <a:rPr lang="en-US" dirty="0">
                <a:latin typeface="Times New Roman" charset="0"/>
                <a:cs typeface="+mn-cs"/>
              </a:rPr>
              <a:t>Lighting intensity—how bright the lights are in the operation—is usually measured in units called foot-candles or lux. Local jurisdictions usually require prep areas to be brighter than other areas. This allows staff to recognize the condition of food. It also allows staff to identify items that need cleaning.</a:t>
            </a:r>
          </a:p>
          <a:p>
            <a:pPr marL="114300" indent="-114300" eaLnBrk="1" hangingPunct="1">
              <a:lnSpc>
                <a:spcPct val="80000"/>
              </a:lnSpc>
              <a:spcBef>
                <a:spcPct val="50000"/>
              </a:spcBef>
              <a:buSzPct val="80000"/>
              <a:buFontTx/>
              <a:buChar char="•"/>
              <a:defRPr/>
            </a:pPr>
            <a:r>
              <a:rPr lang="en-US" dirty="0">
                <a:latin typeface="Times New Roman" charset="0"/>
                <a:cs typeface="+mn-cs"/>
              </a:rPr>
              <a:t>Once the appropriate level of lighting has been installed in each area of the facility, you must monitor it. Replace any bulbs that have burned out. </a:t>
            </a:r>
            <a:r>
              <a:rPr lang="en-US" dirty="0" smtClean="0">
                <a:latin typeface="Times New Roman" charset="0"/>
                <a:cs typeface="+mn-cs"/>
              </a:rPr>
              <a:t>And </a:t>
            </a:r>
            <a:r>
              <a:rPr lang="en-US" dirty="0">
                <a:latin typeface="Times New Roman" charset="0"/>
                <a:cs typeface="+mn-cs"/>
              </a:rPr>
              <a:t>make sure they are the correct size. All lights should have shatter-resistant lightbulbs or protective covers. These products prevent broken glass from contaminating food or food-contact surfaces.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B89131A-37DE-1947-B2CC-060C195D18E2}" type="slidenum">
              <a:rPr lang="en-US" sz="1200" b="0" smtClean="0">
                <a:solidFill>
                  <a:schemeClr val="tx1"/>
                </a:solidFill>
              </a:rPr>
              <a:pPr eaLnBrk="1" hangingPunct="1">
                <a:defRPr/>
              </a:pPr>
              <a:t>14</a:t>
            </a:fld>
            <a:endParaRPr lang="en-US" sz="1200" b="0" dirty="0" smtClean="0">
              <a:solidFill>
                <a:schemeClr val="tx1"/>
              </a:solidFill>
            </a:endParaRPr>
          </a:p>
        </p:txBody>
      </p:sp>
      <p:sp>
        <p:nvSpPr>
          <p:cNvPr id="534531" name="Rectangle 2"/>
          <p:cNvSpPr>
            <a:spLocks noGrp="1" noRot="1" noChangeAspect="1" noChangeArrowheads="1" noTextEdit="1"/>
          </p:cNvSpPr>
          <p:nvPr>
            <p:ph type="sldImg"/>
          </p:nvPr>
        </p:nvSpPr>
        <p:spPr>
          <a:xfrm>
            <a:off x="1182688" y="696913"/>
            <a:ext cx="4648200" cy="3486150"/>
          </a:xfrm>
          <a:ln/>
        </p:spPr>
      </p:sp>
      <p:sp>
        <p:nvSpPr>
          <p:cNvPr id="534532" name="Rectangle 3"/>
          <p:cNvSpPr>
            <a:spLocks noGrp="1" noChangeArrowheads="1"/>
          </p:cNvSpPr>
          <p:nvPr>
            <p:ph type="body" idx="1"/>
          </p:nvPr>
        </p:nvSpPr>
        <p:spPr>
          <a:xfrm>
            <a:off x="876300" y="4419600"/>
            <a:ext cx="53181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Waste and recyclables must be stored separately from food and food-contact surfaces. The storage of these items must not create a nuisance or a public health hazard.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C1D9586-A4BC-7749-96E6-B4DD98F6A8C2}" type="slidenum">
              <a:rPr lang="en-US" sz="1200" b="0" smtClean="0">
                <a:solidFill>
                  <a:schemeClr val="tx1"/>
                </a:solidFill>
              </a:rPr>
              <a:pPr eaLnBrk="1" hangingPunct="1">
                <a:defRPr/>
              </a:pPr>
              <a:t>15</a:t>
            </a:fld>
            <a:endParaRPr lang="en-US" sz="1200" b="0" dirty="0" smtClean="0">
              <a:solidFill>
                <a:schemeClr val="tx1"/>
              </a:solidFill>
            </a:endParaRPr>
          </a:p>
        </p:txBody>
      </p:sp>
      <p:sp>
        <p:nvSpPr>
          <p:cNvPr id="536579"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xfrm>
            <a:off x="876300" y="4419600"/>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pPr>
            <a:r>
              <a:rPr lang="en-US" dirty="0">
                <a:latin typeface="Times New Roman" charset="0"/>
              </a:rPr>
              <a:t>Certain crises can affect the safety of the food you serve. Common crisis</a:t>
            </a:r>
            <a:r>
              <a:rPr lang="ja-JP" altLang="en-US" dirty="0">
                <a:latin typeface="Times New Roman" charset="0"/>
              </a:rPr>
              <a:t>’</a:t>
            </a:r>
            <a:r>
              <a:rPr lang="en-US" altLang="ja-JP" dirty="0">
                <a:latin typeface="Times New Roman" charset="0"/>
              </a:rPr>
              <a:t> include electrical power outages, fire, flooding, and sewage backups. Local regulatory authorities consider these to be imminent health hazards. An imminent health hazard is a significant threat or danger to health that requires immediate correction or closure to prevent injury.</a:t>
            </a:r>
          </a:p>
          <a:p>
            <a:pPr marL="114300" indent="-114300" eaLnBrk="1" hangingPunct="1">
              <a:buFontTx/>
              <a:buChar char="•"/>
            </a:pPr>
            <a:r>
              <a:rPr lang="en-US" dirty="0">
                <a:latin typeface="Times New Roman" charset="0"/>
              </a:rPr>
              <a:t>Temperature control: Power failures and refrigeration breakdowns can threaten your ability to control the temperature of TCS food, which can result in the growth of pathogens.</a:t>
            </a:r>
          </a:p>
          <a:p>
            <a:pPr marL="114300" indent="-114300" eaLnBrk="1" hangingPunct="1">
              <a:buFontTx/>
              <a:buChar char="•"/>
            </a:pPr>
            <a:r>
              <a:rPr lang="en-US" dirty="0">
                <a:latin typeface="Times New Roman" charset="0"/>
              </a:rPr>
              <a:t>Physical security: Unauthorized people inside a facility are a risk to food safety. This is especially true when they can access storage and processing areas. Also, acts of nature can weaken a facility</a:t>
            </a:r>
            <a:r>
              <a:rPr lang="ja-JP" altLang="en-US" dirty="0">
                <a:latin typeface="Times New Roman" charset="0"/>
              </a:rPr>
              <a:t>’</a:t>
            </a:r>
            <a:r>
              <a:rPr lang="en-US" altLang="ja-JP" dirty="0">
                <a:latin typeface="Times New Roman" charset="0"/>
              </a:rPr>
              <a:t>s security. </a:t>
            </a:r>
          </a:p>
          <a:p>
            <a:pPr marL="114300" indent="-114300" eaLnBrk="1" hangingPunct="1">
              <a:buFontTx/>
              <a:buChar char="•"/>
            </a:pPr>
            <a:r>
              <a:rPr lang="en-US" dirty="0">
                <a:latin typeface="Times New Roman" charset="0"/>
              </a:rPr>
              <a:t>Drinkable water </a:t>
            </a:r>
            <a:r>
              <a:rPr lang="en-US" dirty="0" smtClean="0">
                <a:latin typeface="Times New Roman" charset="0"/>
              </a:rPr>
              <a:t>supply: </a:t>
            </a:r>
            <a:r>
              <a:rPr lang="en-US" dirty="0">
                <a:latin typeface="Times New Roman" charset="0"/>
              </a:rPr>
              <a:t>Threats to the drinkable water supply must also be considered. Broken water mains and breakdowns at water treatment facilities are a risk to the safety of food. Terrorist contamination of the water supply could also be a threat.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A377163-F57B-E840-9BF6-5F15634B9ADC}" type="slidenum">
              <a:rPr lang="en-US" sz="1200" b="0" smtClean="0">
                <a:solidFill>
                  <a:prstClr val="black"/>
                </a:solidFill>
              </a:rPr>
              <a:pPr eaLnBrk="1" hangingPunct="1">
                <a:defRPr/>
              </a:pPr>
              <a:t>16</a:t>
            </a:fld>
            <a:endParaRPr lang="en-US" sz="1200" b="0" dirty="0" smtClean="0">
              <a:solidFill>
                <a:prstClr val="black"/>
              </a:solidFill>
            </a:endParaRPr>
          </a:p>
        </p:txBody>
      </p:sp>
      <p:sp>
        <p:nvSpPr>
          <p:cNvPr id="537603"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17</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kern="1200" dirty="0" smtClean="0">
                <a:solidFill>
                  <a:schemeClr val="tx1"/>
                </a:solidFill>
                <a:effectLst/>
                <a:latin typeface="Times New Roman" pitchFamily="18" charset="0"/>
                <a:ea typeface="ＭＳ Ｐゴシック" charset="0"/>
                <a:cs typeface="ＭＳ Ｐゴシック" charset="0"/>
              </a:rPr>
              <a:t>Review the content presented using the next several PowerPoint slides.</a:t>
            </a:r>
          </a:p>
          <a:p>
            <a:pPr marL="114300" marR="0" indent="-11430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latin typeface="Times New Roman" charset="0"/>
                <a:ea typeface="ＭＳ Ｐゴシック" charset="0"/>
                <a:cs typeface="ＭＳ Ｐゴシック" charset="0"/>
              </a:rPr>
              <a:t>To ensure</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that everyone in class participates, pass out index cards with the letters A, B, C, and D on them. Have each student answer</a:t>
            </a:r>
            <a:r>
              <a:rPr lang="en-US" sz="1200" kern="1200" baseline="0" dirty="0" smtClean="0">
                <a:solidFill>
                  <a:schemeClr val="tx1"/>
                </a:solidFill>
                <a:latin typeface="Times New Roman" charset="0"/>
                <a:ea typeface="ＭＳ Ｐゴシック" charset="0"/>
                <a:cs typeface="ＭＳ Ｐゴシック" charset="0"/>
              </a:rPr>
              <a:t> each question by</a:t>
            </a:r>
            <a:r>
              <a:rPr lang="en-US" sz="1200" kern="1200" dirty="0" smtClean="0">
                <a:solidFill>
                  <a:schemeClr val="tx1"/>
                </a:solidFill>
                <a:latin typeface="Times New Roman" charset="0"/>
                <a:ea typeface="ＭＳ Ｐゴシック" charset="0"/>
                <a:cs typeface="ＭＳ Ｐゴシック" charset="0"/>
              </a:rPr>
              <a:t> holding up the correct letter.</a:t>
            </a:r>
          </a:p>
          <a:p>
            <a:pPr marL="0" indent="0" eaLnBrk="1" hangingPunct="1">
              <a:buFontTx/>
              <a:buNone/>
              <a:defRPr/>
            </a:pPr>
            <a:endParaRPr lang="en-US" b="0" dirty="0">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18</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idx="1"/>
          </p:nvPr>
        </p:nvSpPr>
        <p:spPr>
          <a:xfrm>
            <a:off x="876300" y="4416425"/>
            <a:ext cx="5608638" cy="4183063"/>
          </a:xfrm>
        </p:spPr>
        <p:txBody>
          <a:bodyPr/>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kern="1200" dirty="0" smtClean="0">
                <a:solidFill>
                  <a:schemeClr val="tx1"/>
                </a:solidFill>
                <a:effectLst/>
                <a:latin typeface="Times New Roman" pitchFamily="18" charset="0"/>
              </a:rPr>
              <a:t>Cleaning</a:t>
            </a:r>
            <a:r>
              <a:rPr lang="en-US" sz="1200" b="0" kern="1200" baseline="0" dirty="0" smtClean="0">
                <a:solidFill>
                  <a:schemeClr val="tx1"/>
                </a:solidFill>
                <a:effectLst/>
                <a:latin typeface="Times New Roman" pitchFamily="18" charset="0"/>
              </a:rPr>
              <a:t> will be easier if you choose materials that are smooth and durable.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19</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idx="1"/>
          </p:nvPr>
        </p:nvSpPr>
        <p:spPr>
          <a:xfrm>
            <a:off x="868362" y="4416425"/>
            <a:ext cx="5608638" cy="4183063"/>
          </a:xfrm>
        </p:spPr>
        <p:txBody>
          <a:bodyPr/>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Foodservice equipment must meet certain standards if it will come in contact with food. NSF is an organization that creates these national standards. </a:t>
            </a:r>
            <a:endParaRPr lang="en-US" sz="1200" b="1" kern="1200" dirty="0" smtClean="0">
              <a:solidFill>
                <a:schemeClr val="tx1"/>
              </a:solidFill>
              <a:latin typeface="Times New Roman" charset="0"/>
              <a:ea typeface="ＭＳ Ｐゴシック" charset="0"/>
              <a:cs typeface="ＭＳ Ｐゴシック" charset="0"/>
            </a:endParaRPr>
          </a:p>
          <a:p>
            <a:pPr marL="114300" indent="-114300" eaLnBrk="1" hangingPunct="1">
              <a:buFontTx/>
              <a:buChar char="•"/>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NSF is accredited by the American National Standards Institute (ANSI). NSF/ANSI standards for food equipment require that it be nonabsorbent, smooth, and corrosion resistant. Food equipment must also be easy to clean, durable, and resistant to damage.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r>
              <a:rPr lang="en-US" b="1" dirty="0" smtClean="0">
                <a:latin typeface="Times New Roman" charset="0"/>
              </a:rPr>
              <a:t>Instructor Notes</a:t>
            </a:r>
            <a:endParaRPr lang="en-US" dirty="0" smtClean="0">
              <a:latin typeface="Times New Roman" charset="0"/>
            </a:endParaRPr>
          </a:p>
          <a:p>
            <a:pPr marL="114300" indent="-114300" eaLnBrk="1" hangingPunct="1">
              <a:buFontTx/>
              <a:buChar char="•"/>
            </a:pPr>
            <a:r>
              <a:rPr lang="en-US" sz="1200" b="0" kern="1200" dirty="0" smtClean="0">
                <a:solidFill>
                  <a:schemeClr val="tx1"/>
                </a:solidFill>
                <a:effectLst/>
                <a:latin typeface="Times New Roman" pitchFamily="18" charset="0"/>
                <a:ea typeface="ＭＳ Ｐゴシック" charset="0"/>
                <a:cs typeface="ＭＳ Ｐゴシック" charset="0"/>
              </a:rPr>
              <a:t>Play the “Sanitary Facilities and Equipment” section from the </a:t>
            </a:r>
            <a:r>
              <a:rPr lang="en-US" sz="1200" b="0" i="1" kern="1200" dirty="0" smtClean="0">
                <a:solidFill>
                  <a:schemeClr val="tx1"/>
                </a:solidFill>
                <a:effectLst/>
                <a:latin typeface="Times New Roman" pitchFamily="18" charset="0"/>
                <a:ea typeface="ＭＳ Ｐゴシック" charset="0"/>
                <a:cs typeface="ＭＳ Ｐゴシック" charset="0"/>
              </a:rPr>
              <a:t>Facilities, Cleaning and Sanitizing, and Pest Management</a:t>
            </a:r>
            <a:r>
              <a:rPr lang="en-US" sz="1200" b="0" kern="1200" dirty="0" smtClean="0">
                <a:solidFill>
                  <a:schemeClr val="tx1"/>
                </a:solidFill>
                <a:effectLst/>
                <a:latin typeface="Times New Roman" pitchFamily="18" charset="0"/>
                <a:ea typeface="ＭＳ Ｐゴシック" charset="0"/>
                <a:cs typeface="ＭＳ Ｐゴシック" charset="0"/>
              </a:rPr>
              <a:t> DVD.</a:t>
            </a:r>
          </a:p>
          <a:p>
            <a:pPr marL="0" indent="0" eaLnBrk="1" hangingPunct="1">
              <a:buFontTx/>
              <a:buNone/>
            </a:pPr>
            <a:r>
              <a:rPr lang="en-US" sz="1200" kern="1200" dirty="0" smtClean="0">
                <a:solidFill>
                  <a:schemeClr val="tx1"/>
                </a:solidFill>
                <a:effectLst/>
                <a:latin typeface="Times New Roman" pitchFamily="18" charset="0"/>
                <a:ea typeface="ＭＳ Ｐゴシック" charset="0"/>
                <a:cs typeface="ＭＳ Ｐゴシック" charset="0"/>
              </a:rPr>
              <a:t> </a:t>
            </a:r>
          </a:p>
          <a:p>
            <a:pPr marL="0" indent="0" eaLnBrk="1" hangingPunct="1">
              <a:buFontTx/>
              <a:buNone/>
            </a:pPr>
            <a:endParaRPr lang="en-US" sz="1200" b="0" kern="1200" dirty="0" smtClean="0">
              <a:solidFill>
                <a:schemeClr val="tx1"/>
              </a:solidFill>
              <a:effectLst/>
              <a:latin typeface="Times New Roman" pitchFamily="18" charset="0"/>
              <a:ea typeface="ＭＳ Ｐゴシック" charset="0"/>
              <a:cs typeface="ＭＳ Ｐゴシック" charset="0"/>
            </a:endParaRPr>
          </a:p>
          <a:p>
            <a:r>
              <a:rPr lang="en-US" sz="1200" b="1" kern="1200" dirty="0" smtClean="0">
                <a:solidFill>
                  <a:schemeClr val="tx1"/>
                </a:solidFill>
                <a:effectLst/>
                <a:latin typeface="Times New Roman" pitchFamily="18" charset="0"/>
                <a:ea typeface="ＭＳ Ｐゴシック" charset="0"/>
                <a:cs typeface="ＭＳ Ｐゴシック" charset="0"/>
              </a:rPr>
              <a:t> </a:t>
            </a:r>
            <a:endParaRPr lang="en-US" sz="1200" kern="1200" dirty="0" smtClean="0">
              <a:solidFill>
                <a:schemeClr val="tx1"/>
              </a:solidFill>
              <a:effectLst/>
              <a:latin typeface="Times New Roman" pitchFamily="18" charset="0"/>
              <a:ea typeface="ＭＳ Ｐゴシック" charset="0"/>
              <a:cs typeface="ＭＳ Ｐゴシック" charset="0"/>
            </a:endParaRPr>
          </a:p>
          <a:p>
            <a:r>
              <a:rPr lang="en-US" sz="1200" b="1" kern="1200" dirty="0" smtClean="0">
                <a:solidFill>
                  <a:schemeClr val="tx1"/>
                </a:solidFill>
                <a:effectLst/>
                <a:latin typeface="Times New Roman" pitchFamily="18" charset="0"/>
                <a:ea typeface="ＭＳ Ｐゴシック" charset="0"/>
                <a:cs typeface="ＭＳ Ｐゴシック" charset="0"/>
              </a:rPr>
              <a:t> </a:t>
            </a:r>
            <a:endParaRPr lang="en-US" sz="1200" kern="1200" dirty="0" smtClean="0">
              <a:solidFill>
                <a:schemeClr val="tx1"/>
              </a:solidFill>
              <a:effectLst/>
              <a:latin typeface="Times New Roman" pitchFamily="18" charset="0"/>
              <a:ea typeface="ＭＳ Ｐゴシック" charset="0"/>
              <a:cs typeface="ＭＳ Ｐゴシック" charset="0"/>
            </a:endParaRP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D. Put floor-mounted equipment on legs at least six inches (15 centimeters) high. Another option is to seal it to a masonry base.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21</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idx="1"/>
          </p:nvPr>
        </p:nvSpPr>
        <p:spPr>
          <a:xfrm>
            <a:off x="868362" y="4416425"/>
            <a:ext cx="5608638" cy="4183063"/>
          </a:xfrm>
        </p:spPr>
        <p:txBody>
          <a:bodyPr/>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Information about the correct settings should be posted on the machine.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handwashing station appears to be missing signage that reminds employees to wash their hands before returning to work. That signage should be in all languages used by the staff in the operation.</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It also appears to be missing a garbage container for disposing of paper towels used to dry hands.</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23</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idx="1"/>
          </p:nvPr>
        </p:nvSpPr>
        <p:spPr>
          <a:xfrm>
            <a:off x="868362" y="4416425"/>
            <a:ext cx="5608638" cy="4183063"/>
          </a:xfrm>
        </p:spPr>
        <p:txBody>
          <a:bodyPr/>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best way to prevent backflow is to avoid creating a cross-connection. Do not attach a hose to a faucet unless a backflow prevention device is attached.</a:t>
            </a:r>
            <a:endParaRPr lang="en-US" sz="1200" b="1" kern="1200" dirty="0" smtClean="0">
              <a:solidFill>
                <a:schemeClr val="tx1"/>
              </a:solidFill>
              <a:latin typeface="Times New Roman" charset="0"/>
              <a:ea typeface="ＭＳ Ｐゴシック" charset="0"/>
              <a:cs typeface="ＭＳ Ｐゴシック" charset="0"/>
            </a:endParaRPr>
          </a:p>
          <a:p>
            <a:pPr marL="114300" indent="-114300" eaLnBrk="1" hangingPunct="1">
              <a:buFontTx/>
              <a:buChar char="•"/>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A vacuum breaker is a mechanical device that prevents backsiphonage. It does this by closing a check valve and sealing the water supply line shut when water flow is stopped.</a:t>
            </a:r>
            <a:endParaRPr lang="en-US" sz="1200" b="1" kern="1200" dirty="0" smtClean="0">
              <a:solidFill>
                <a:schemeClr val="tx1"/>
              </a:solidFill>
              <a:latin typeface="Times New Roman" charset="0"/>
              <a:ea typeface="ＭＳ Ｐゴシック" charset="0"/>
              <a:cs typeface="ＭＳ Ｐゴシック" charset="0"/>
            </a:endParaRPr>
          </a:p>
          <a:p>
            <a:pPr marL="114300" indent="-114300" eaLnBrk="1" hangingPunct="1">
              <a:buFontTx/>
              <a:buChar char="•"/>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a:t>
            </a:r>
          </a:p>
          <a:p>
            <a:pPr marL="114300" indent="-114300" eaLnBrk="1" hangingPunct="1">
              <a:buFontTx/>
              <a:buChar char="•"/>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only sure way to prevent backflow is to create an air gap. An air gap is an air space that separates a water supply outlet from a potentially contaminated source.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24</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25</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idx="1"/>
          </p:nvPr>
        </p:nvSpPr>
        <p:spPr>
          <a:xfrm>
            <a:off x="868362" y="4416425"/>
            <a:ext cx="5608638" cy="4183063"/>
          </a:xfrm>
        </p:spPr>
        <p:txBody>
          <a:bodyPr/>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Certain crises can affect the safety of the food you serve. Some of the most common include electrical power outages, fire, flooding, and sewage backups. These are considered by the local regulatory authority to be imminent health hazards. An imminent health hazard is a significant threat or danger to health that requires immediate correction or closure to prevent injury.</a:t>
            </a:r>
          </a:p>
          <a:p>
            <a:pPr marL="114300" indent="-114300" eaLnBrk="1" hangingPunct="1">
              <a:buFontTx/>
              <a:buChar char="•"/>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When faced with any of these crises, you must first determine if there is a significant risk to the safety or security of your food. If the risk is significant, service must be stopped. Then the local regulatory authority must be notified.</a:t>
            </a:r>
            <a:endParaRPr lang="en-US" sz="1200" b="1" kern="1200" dirty="0" smtClean="0">
              <a:solidFill>
                <a:schemeClr val="tx1"/>
              </a:solidFill>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26</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a:r>
              <a:rPr lang="en-US" b="1" dirty="0" smtClean="0"/>
              <a:t>Instructor Notes</a:t>
            </a:r>
          </a:p>
          <a:p>
            <a:pPr marL="114300" indent="-114300">
              <a:buFontTx/>
              <a:buChar char="•"/>
            </a:pPr>
            <a:r>
              <a:rPr lang="en-US" sz="1200" kern="1200" dirty="0" smtClean="0">
                <a:solidFill>
                  <a:schemeClr val="tx1"/>
                </a:solidFill>
                <a:effectLst/>
                <a:latin typeface="Times New Roman" pitchFamily="18" charset="0"/>
                <a:ea typeface="ＭＳ Ｐゴシック" charset="0"/>
                <a:cs typeface="ＭＳ Ｐゴシック" charset="0"/>
              </a:rPr>
              <a:t>This activity can be downloaded from ServSafe.com. Directions for using the activity are included with it. </a:t>
            </a:r>
            <a:endParaRPr lang="en-US" dirty="0" smtClean="0"/>
          </a:p>
          <a:p>
            <a:pPr marL="114300" indent="-114300"/>
            <a:endParaRPr lang="en-US" dirty="0" smtClean="0"/>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3</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r>
              <a:rPr lang="en-US" b="1" dirty="0" smtClean="0">
                <a:latin typeface="Times New Roman" charset="0"/>
              </a:rPr>
              <a:t>Instructor Notes</a:t>
            </a:r>
            <a:endParaRPr lang="en-US" dirty="0" smtClean="0">
              <a:latin typeface="Times New Roman" charset="0"/>
            </a:endParaRPr>
          </a:p>
          <a:p>
            <a:pPr marL="114300" indent="-114300" eaLnBrk="1" hangingPunct="1">
              <a:buFontTx/>
              <a:buChar char="•"/>
            </a:pPr>
            <a:r>
              <a:rPr lang="en-US" sz="1200" b="0" kern="1200" dirty="0" smtClean="0">
                <a:solidFill>
                  <a:schemeClr val="tx1"/>
                </a:solidFill>
                <a:effectLst/>
                <a:latin typeface="Times New Roman" pitchFamily="18" charset="0"/>
                <a:ea typeface="ＭＳ Ｐゴシック" charset="0"/>
                <a:cs typeface="ＭＳ Ｐゴシック" charset="0"/>
              </a:rPr>
              <a:t>Teach</a:t>
            </a:r>
            <a:r>
              <a:rPr lang="en-US" sz="1200" b="0" kern="1200" baseline="0" dirty="0" smtClean="0">
                <a:solidFill>
                  <a:schemeClr val="tx1"/>
                </a:solidFill>
                <a:effectLst/>
                <a:latin typeface="Times New Roman" pitchFamily="18" charset="0"/>
                <a:ea typeface="ＭＳ Ｐゴシック" charset="0"/>
                <a:cs typeface="ＭＳ Ｐゴシック" charset="0"/>
              </a:rPr>
              <a:t> </a:t>
            </a:r>
            <a:r>
              <a:rPr lang="en-US" sz="1200" b="0" kern="1200" dirty="0" smtClean="0">
                <a:solidFill>
                  <a:schemeClr val="tx1"/>
                </a:solidFill>
                <a:effectLst/>
                <a:latin typeface="Times New Roman" pitchFamily="18" charset="0"/>
                <a:ea typeface="ＭＳ Ｐゴシック" charset="0"/>
                <a:cs typeface="ＭＳ Ｐゴシック" charset="0"/>
              </a:rPr>
              <a:t>the additional content not included in the section of the DVD just watched by using the next several PowerPoint slides.</a:t>
            </a:r>
            <a:endParaRPr lang="en-US" b="0"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E95E92B-D0FA-8547-ADF1-8E69F1A3B80B}"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517123" name="Rectangle 2"/>
          <p:cNvSpPr>
            <a:spLocks noGrp="1" noRot="1" noChangeAspect="1" noChangeArrowheads="1" noTextEdit="1"/>
          </p:cNvSpPr>
          <p:nvPr>
            <p:ph type="sldImg"/>
          </p:nvPr>
        </p:nvSpPr>
        <p:spPr>
          <a:xfrm>
            <a:off x="1182688" y="696913"/>
            <a:ext cx="4648200" cy="3486150"/>
          </a:xfrm>
          <a:ln/>
        </p:spPr>
      </p:sp>
      <p:sp>
        <p:nvSpPr>
          <p:cNvPr id="52228" name="Rectangle 3"/>
          <p:cNvSpPr>
            <a:spLocks noGrp="1" noChangeArrowheads="1"/>
          </p:cNvSpPr>
          <p:nvPr>
            <p:ph type="body" idx="1"/>
          </p:nvPr>
        </p:nvSpPr>
        <p:spPr>
          <a:xfrm>
            <a:off x="869950" y="4416425"/>
            <a:ext cx="5607050" cy="41830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3571" tIns="46785" rIns="93571" bIns="46785"/>
          <a:lstStyle/>
          <a:p>
            <a:pPr marL="114300" indent="-114300" eaLnBrk="1" hangingPunct="1">
              <a:defRPr/>
            </a:pPr>
            <a:r>
              <a:rPr lang="en-US" b="1" dirty="0" smtClean="0">
                <a:ea typeface="+mn-ea"/>
                <a:cs typeface="Times New Roman" pitchFamily="18" charset="0"/>
              </a:rPr>
              <a:t>Instructor Notes</a:t>
            </a:r>
            <a:endParaRPr lang="en-US" dirty="0" smtClean="0">
              <a:ea typeface="+mn-ea"/>
              <a:cs typeface="Times New Roman" pitchFamily="18" charset="0"/>
            </a:endParaRPr>
          </a:p>
          <a:p>
            <a:pPr>
              <a:buFont typeface="Arial" pitchFamily="34" charset="0"/>
              <a:buChar char="•"/>
              <a:defRPr/>
            </a:pPr>
            <a:r>
              <a:rPr lang="en-US" dirty="0" smtClean="0">
                <a:ea typeface="+mn-ea"/>
                <a:cs typeface="+mn-cs"/>
              </a:rPr>
              <a:t>Once installed, flooring, walls, and ceilings must be regularly maintained. Replace missing or broken ceiling tiles. Do the same for flooring. Repair all holes in walls.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D91C6F9-8A25-BB49-B0DD-E5824DFCF16F}"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518147"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xfrm>
            <a:off x="876300" y="4419600"/>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Foodservice equipment must meet certain standards if it will come in contact with food. </a:t>
            </a:r>
          </a:p>
          <a:p>
            <a:pPr marL="114300" indent="-114300" eaLnBrk="1" hangingPunct="1">
              <a:buFontTx/>
              <a:buChar char="•"/>
            </a:pPr>
            <a:r>
              <a:rPr lang="en-US" dirty="0">
                <a:latin typeface="Times New Roman" charset="0"/>
              </a:rPr>
              <a:t>NSF is an organization that creates these national standards. NSF is accredited by the American National Standards Institute (ANSI). </a:t>
            </a:r>
          </a:p>
          <a:p>
            <a:pPr marL="114300" indent="-114300" eaLnBrk="1" hangingPunct="1">
              <a:buFontTx/>
              <a:buChar char="•"/>
            </a:pPr>
            <a:r>
              <a:rPr lang="en-US" dirty="0">
                <a:latin typeface="Times New Roman" charset="0"/>
              </a:rPr>
              <a:t>NSF/ANSI standards for food equipment require that it be nonabsorbent, smooth, and corrosion resistant. </a:t>
            </a:r>
            <a:r>
              <a:rPr lang="en-US" dirty="0" smtClean="0">
                <a:latin typeface="Times New Roman" charset="0"/>
              </a:rPr>
              <a:t>Food </a:t>
            </a:r>
            <a:r>
              <a:rPr lang="en-US" dirty="0">
                <a:latin typeface="Times New Roman" charset="0"/>
              </a:rPr>
              <a:t>equipment must also be easy to clean, durable, and resistant to damage.</a:t>
            </a:r>
          </a:p>
          <a:p>
            <a:pPr marL="114300" indent="-114300" eaLnBrk="1" hangingPunct="1">
              <a:lnSpc>
                <a:spcPct val="80000"/>
              </a:lnSpc>
              <a:spcBef>
                <a:spcPct val="50000"/>
              </a:spcBef>
            </a:pPr>
            <a:endParaRPr lang="en-US" dirty="0">
              <a:latin typeface="Times New Roman"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3A03A03-40D5-2B45-AF86-81CFF61164C2}"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521219"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F2BA35-4A3C-E445-A566-814043F9DB9A}"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76300" y="4419600"/>
            <a:ext cx="5434013"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Always follow the manufacturer</a:t>
            </a:r>
            <a:r>
              <a:rPr lang="ja-JP" altLang="en-US" dirty="0">
                <a:latin typeface="Times New Roman" charset="0"/>
                <a:cs typeface="+mn-cs"/>
              </a:rPr>
              <a:t>’</a:t>
            </a:r>
            <a:r>
              <a:rPr lang="en-US" dirty="0">
                <a:latin typeface="Times New Roman" charset="0"/>
                <a:cs typeface="+mn-cs"/>
              </a:rPr>
              <a:t>s instructions when installing, operating, and maintaining dishwashers.</a:t>
            </a:r>
          </a:p>
          <a:p>
            <a:pPr marL="114300" indent="-114300" eaLnBrk="1" hangingPunct="1">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D9644D-4F33-D749-8111-E62CFE4BC79B}"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523267"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B5FDEDF-5932-6647-A76A-4BFD0E31EC2A}"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524291"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You should also have other methods for cleaning these items.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6550" y="866775"/>
            <a:ext cx="35179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9139" name="Rectangle 3"/>
          <p:cNvSpPr>
            <a:spLocks noGrp="1" noChangeArrowheads="1"/>
          </p:cNvSpPr>
          <p:nvPr>
            <p:ph type="ctrTitle"/>
          </p:nvPr>
        </p:nvSpPr>
        <p:spPr>
          <a:xfrm>
            <a:off x="396875" y="3416300"/>
            <a:ext cx="8312150" cy="609600"/>
          </a:xfrm>
        </p:spPr>
        <p:txBody>
          <a:bodyPr/>
          <a:lstStyle>
            <a:lvl1pPr algn="ctr">
              <a:defRPr sz="3400">
                <a:solidFill>
                  <a:srgbClr val="FFFFFF"/>
                </a:solidFill>
                <a:latin typeface="Arial" charset="0"/>
              </a:defRPr>
            </a:lvl1pPr>
          </a:lstStyle>
          <a:p>
            <a:pPr lvl="0"/>
            <a:r>
              <a:rPr lang="en-US" noProof="0" smtClean="0"/>
              <a:t>Click to edit Master title style</a:t>
            </a:r>
          </a:p>
        </p:txBody>
      </p:sp>
      <p:sp>
        <p:nvSpPr>
          <p:cNvPr id="859140" name="Rectangle 4"/>
          <p:cNvSpPr>
            <a:spLocks noGrp="1" noChangeArrowheads="1"/>
          </p:cNvSpPr>
          <p:nvPr>
            <p:ph type="subTitle" idx="1"/>
          </p:nvPr>
        </p:nvSpPr>
        <p:spPr>
          <a:xfrm>
            <a:off x="409575" y="4483100"/>
            <a:ext cx="8305800" cy="1752600"/>
          </a:xfrm>
        </p:spPr>
        <p:txBody>
          <a:bodyPr/>
          <a:lstStyle>
            <a:lvl1pPr marL="0" indent="0" algn="ctr">
              <a:defRPr b="0">
                <a:solidFill>
                  <a:srgbClr val="131313"/>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14376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19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307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143000"/>
            <a:ext cx="5086350" cy="4983163"/>
          </a:xfrm>
        </p:spPr>
        <p:txBody>
          <a:bodyPr/>
          <a:lstStyle/>
          <a:p>
            <a:pPr lvl="0"/>
            <a:endParaRPr lang="en-US" noProof="0" dirty="0" smtClean="0"/>
          </a:p>
        </p:txBody>
      </p:sp>
    </p:spTree>
    <p:extLst>
      <p:ext uri="{BB962C8B-B14F-4D97-AF65-F5344CB8AC3E}">
        <p14:creationId xmlns:p14="http://schemas.microsoft.com/office/powerpoint/2010/main" xmlns="" val="1982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36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9425" y="1143000"/>
            <a:ext cx="2466975"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9425" y="3709988"/>
            <a:ext cx="2466975"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38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02383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299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178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092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16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58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292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584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561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355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16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25554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xmlns="" val="607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xmlns="" val="121768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xmlns="" val="8634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22419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34281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8640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xmlns="" val="368163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xmlns="" val="31145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xmlns="" val="41612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xmlns="" val="1454185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933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116957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xmlns="" val="3561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54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45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453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045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261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2640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EAF3"/>
        </a:solidFill>
        <a:effectLst/>
      </p:bgPr>
    </p:bg>
    <p:spTree>
      <p:nvGrpSpPr>
        <p:cNvPr id="1" name=""/>
        <p:cNvGrpSpPr/>
        <p:nvPr/>
      </p:nvGrpSpPr>
      <p:grpSpPr>
        <a:xfrm>
          <a:off x="0" y="0"/>
          <a:ext cx="0" cy="0"/>
          <a:chOff x="0" y="0"/>
          <a:chExt cx="0" cy="0"/>
        </a:xfrm>
      </p:grpSpPr>
      <p:pic>
        <p:nvPicPr>
          <p:cNvPr id="1026" name="Picture 2" descr="headbar_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noFill/>
          <a:ln>
            <a:noFill/>
          </a:ln>
          <a:effectLst>
            <a:outerShdw blurRad="63500" dist="38094" dir="54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00050" y="1143000"/>
            <a:ext cx="508635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sslogo"/>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639050" y="6226175"/>
            <a:ext cx="14478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Narrow" pitchFamily="34" charset="0"/>
        </a:defRPr>
      </a:lvl6pPr>
      <a:lvl7pPr marL="914400" algn="l" rtl="0" fontAlgn="base">
        <a:spcBef>
          <a:spcPct val="0"/>
        </a:spcBef>
        <a:spcAft>
          <a:spcPct val="0"/>
        </a:spcAft>
        <a:defRPr sz="2800" b="1">
          <a:solidFill>
            <a:schemeClr val="bg1"/>
          </a:solidFill>
          <a:latin typeface="Arial Narrow" pitchFamily="34" charset="0"/>
        </a:defRPr>
      </a:lvl7pPr>
      <a:lvl8pPr marL="1371600" algn="l" rtl="0" fontAlgn="base">
        <a:spcBef>
          <a:spcPct val="0"/>
        </a:spcBef>
        <a:spcAft>
          <a:spcPct val="0"/>
        </a:spcAft>
        <a:defRPr sz="2800" b="1">
          <a:solidFill>
            <a:schemeClr val="bg1"/>
          </a:solidFill>
          <a:latin typeface="Arial Narrow" pitchFamily="34" charset="0"/>
        </a:defRPr>
      </a:lvl8pPr>
      <a:lvl9pPr marL="1828800" algn="l" rtl="0" fontAlgn="base">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3D3"/>
          </a:solidFill>
          <a:latin typeface="+mn-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93D3"/>
        </a:buClr>
        <a:buSzPct val="75000"/>
        <a:buFont typeface="Wingdings" charset="0"/>
        <a:buChar char="l"/>
        <a:defRPr sz="2200" b="1">
          <a:solidFill>
            <a:srgbClr val="231F20"/>
          </a:solidFill>
          <a:latin typeface="+mn-lt"/>
          <a:ea typeface="ＭＳ Ｐゴシック" charset="0"/>
        </a:defRPr>
      </a:lvl2pPr>
      <a:lvl3pPr marL="995363" indent="-419100" algn="l" rtl="0" eaLnBrk="0" fontAlgn="base" hangingPunct="0">
        <a:lnSpc>
          <a:spcPct val="90000"/>
        </a:lnSpc>
        <a:spcBef>
          <a:spcPct val="50000"/>
        </a:spcBef>
        <a:spcAft>
          <a:spcPct val="0"/>
        </a:spcAft>
        <a:buClr>
          <a:srgbClr val="0093D3"/>
        </a:buClr>
        <a:buSzPct val="125000"/>
        <a:buFont typeface="Wingdings" charset="0"/>
        <a:buChar char="§"/>
        <a:defRPr sz="2200">
          <a:solidFill>
            <a:srgbClr val="231F20"/>
          </a:solidFill>
          <a:latin typeface="+mn-lt"/>
          <a:ea typeface="ＭＳ Ｐゴシック" charset="0"/>
        </a:defRPr>
      </a:lvl3pPr>
      <a:lvl4pPr marL="1447800" indent="-419100" algn="l" rtl="0" eaLnBrk="0" fontAlgn="base" hangingPunct="0">
        <a:lnSpc>
          <a:spcPct val="90000"/>
        </a:lnSpc>
        <a:spcBef>
          <a:spcPct val="50000"/>
        </a:spcBef>
        <a:spcAft>
          <a:spcPct val="0"/>
        </a:spcAft>
        <a:buClr>
          <a:srgbClr val="0093D3"/>
        </a:buClr>
        <a:buSzPct val="75000"/>
        <a:buFont typeface="Wingdings" charset="0"/>
        <a:defRPr sz="2200">
          <a:solidFill>
            <a:srgbClr val="231F20"/>
          </a:solidFill>
          <a:latin typeface="+mn-lt"/>
          <a:ea typeface="ＭＳ Ｐゴシック" charset="0"/>
        </a:defRPr>
      </a:lvl4pPr>
      <a:lvl5pPr marL="1909763" indent="-419100" algn="l" rtl="0" eaLnBrk="0" fontAlgn="base" hangingPunct="0">
        <a:lnSpc>
          <a:spcPct val="90000"/>
        </a:lnSpc>
        <a:spcBef>
          <a:spcPct val="50000"/>
        </a:spcBef>
        <a:spcAft>
          <a:spcPct val="0"/>
        </a:spcAft>
        <a:buClr>
          <a:srgbClr val="0093D3"/>
        </a:buClr>
        <a:buSzPct val="75000"/>
        <a:buFont typeface="Wingdings" charset="0"/>
        <a:defRPr sz="2000">
          <a:solidFill>
            <a:srgbClr val="231F20"/>
          </a:solidFill>
          <a:latin typeface="+mn-lt"/>
          <a:ea typeface="ＭＳ Ｐゴシック" charset="0"/>
        </a:defRPr>
      </a:lvl5pPr>
      <a:lvl6pPr marL="23669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3082" name="Picture 3"/>
          <p:cNvPicPr>
            <a:picLocks noChangeAspect="1"/>
          </p:cNvPicPr>
          <p:nvPr/>
        </p:nvPicPr>
        <p:blipFill>
          <a:blip r:embed="rId27">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81851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Handwashing stations must be conveniently located and are required in:</a:t>
            </a:r>
          </a:p>
          <a:p>
            <a:pPr lvl="1" eaLnBrk="1" hangingPunct="1">
              <a:buFont typeface="Wingdings" pitchFamily="2" charset="2"/>
              <a:buChar char="l"/>
              <a:defRPr/>
            </a:pPr>
            <a:r>
              <a:rPr lang="en-US" dirty="0" smtClean="0"/>
              <a:t>Restrooms or directly next to them</a:t>
            </a:r>
          </a:p>
          <a:p>
            <a:pPr lvl="1" eaLnBrk="1" hangingPunct="1">
              <a:buFont typeface="Wingdings" pitchFamily="2" charset="2"/>
              <a:buChar char="l"/>
              <a:defRPr/>
            </a:pPr>
            <a:r>
              <a:rPr lang="en-US" dirty="0" smtClean="0"/>
              <a:t>Food-prep areas</a:t>
            </a:r>
          </a:p>
          <a:p>
            <a:pPr lvl="1" eaLnBrk="1" hangingPunct="1">
              <a:buFont typeface="Wingdings" pitchFamily="2" charset="2"/>
              <a:buChar char="l"/>
              <a:defRPr/>
            </a:pPr>
            <a:r>
              <a:rPr lang="en-US" dirty="0" smtClean="0"/>
              <a:t>Service areas</a:t>
            </a:r>
          </a:p>
          <a:p>
            <a:pPr lvl="1" eaLnBrk="1" hangingPunct="1">
              <a:buFont typeface="Wingdings" pitchFamily="2" charset="2"/>
              <a:buChar char="l"/>
              <a:defRPr/>
            </a:pPr>
            <a:r>
              <a:rPr lang="en-US" dirty="0" smtClean="0"/>
              <a:t>Dishwashing areas</a:t>
            </a:r>
          </a:p>
          <a:p>
            <a:pPr marL="0" indent="38100" eaLnBrk="1" hangingPunct="1">
              <a:buFont typeface="Wingdings" pitchFamily="2" charset="2"/>
              <a:buNone/>
              <a:defRPr/>
            </a:pPr>
            <a:r>
              <a:rPr lang="en-US" dirty="0" smtClean="0">
                <a:ea typeface="+mn-ea"/>
                <a:cs typeface="+mn-cs"/>
              </a:rPr>
              <a:t>Handwashing sinks must be used only for handwashing.</a:t>
            </a:r>
          </a:p>
          <a:p>
            <a:pPr marL="63500" indent="-25400" eaLnBrk="1" hangingPunct="1">
              <a:buFont typeface="Wingdings" pitchFamily="2" charset="2"/>
              <a:buNone/>
              <a:defRPr/>
            </a:pPr>
            <a:endParaRPr lang="en-US" dirty="0" smtClean="0">
              <a:ea typeface="+mn-ea"/>
              <a:cs typeface="+mn-cs"/>
            </a:endParaRPr>
          </a:p>
        </p:txBody>
      </p:sp>
      <p:sp>
        <p:nvSpPr>
          <p:cNvPr id="238595"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9-10</a:t>
            </a:r>
          </a:p>
        </p:txBody>
      </p:sp>
      <p:sp>
        <p:nvSpPr>
          <p:cNvPr id="238596"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Handwashing Stations</a:t>
            </a:r>
          </a:p>
        </p:txBody>
      </p:sp>
      <p:pic>
        <p:nvPicPr>
          <p:cNvPr id="2" name="Picture 1" descr="6e_c09_04_handwashin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126541"/>
          </a:xfrm>
          <a:prstGeom prst="rect">
            <a:avLst/>
          </a:prstGeom>
        </p:spPr>
      </p:pic>
    </p:spTree>
    <p:extLst>
      <p:ext uri="{BB962C8B-B14F-4D97-AF65-F5344CB8AC3E}">
        <p14:creationId xmlns:p14="http://schemas.microsoft.com/office/powerpoint/2010/main" xmlns="" val="187527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393192" y="1135685"/>
            <a:ext cx="5178426" cy="4826286"/>
          </a:xfrm>
        </p:spPr>
        <p:txBody>
          <a:bodyPr/>
          <a:lstStyle/>
          <a:p>
            <a:pPr marL="0" indent="0" eaLnBrk="1" hangingPunct="1">
              <a:buFont typeface="Wingdings" pitchFamily="2" charset="2"/>
              <a:buNone/>
              <a:defRPr/>
            </a:pPr>
            <a:r>
              <a:rPr lang="en-US" dirty="0" smtClean="0">
                <a:ea typeface="+mn-ea"/>
                <a:cs typeface="+mn-cs"/>
              </a:rPr>
              <a:t>Backflow:</a:t>
            </a:r>
          </a:p>
          <a:p>
            <a:pPr lvl="1" eaLnBrk="1" hangingPunct="1">
              <a:buFont typeface="Wingdings" pitchFamily="2" charset="2"/>
              <a:buChar char="l"/>
              <a:defRPr/>
            </a:pPr>
            <a:r>
              <a:rPr lang="en-US" kern="1200" dirty="0" smtClean="0">
                <a:solidFill>
                  <a:schemeClr val="tx1"/>
                </a:solidFill>
              </a:rPr>
              <a:t>Reverse</a:t>
            </a:r>
            <a:r>
              <a:rPr lang="en-US" dirty="0" smtClean="0"/>
              <a:t> </a:t>
            </a:r>
            <a:r>
              <a:rPr lang="en-US" dirty="0"/>
              <a:t>flow of contaminants </a:t>
            </a:r>
            <a:r>
              <a:rPr lang="en-US" dirty="0" smtClean="0"/>
              <a:t>through </a:t>
            </a:r>
            <a:br>
              <a:rPr lang="en-US" dirty="0" smtClean="0"/>
            </a:br>
            <a:r>
              <a:rPr lang="en-US" dirty="0" smtClean="0"/>
              <a:t>a </a:t>
            </a:r>
            <a:r>
              <a:rPr lang="en-US" dirty="0"/>
              <a:t>cross-connection </a:t>
            </a:r>
            <a:r>
              <a:rPr lang="en-US" dirty="0" smtClean="0"/>
              <a:t>into </a:t>
            </a:r>
            <a:r>
              <a:rPr lang="en-US" dirty="0"/>
              <a:t>the </a:t>
            </a:r>
            <a:r>
              <a:rPr lang="en-US" dirty="0" smtClean="0"/>
              <a:t>drinkable </a:t>
            </a:r>
            <a:br>
              <a:rPr lang="en-US" dirty="0" smtClean="0"/>
            </a:br>
            <a:r>
              <a:rPr lang="en-US" dirty="0" smtClean="0"/>
              <a:t>water </a:t>
            </a:r>
            <a:r>
              <a:rPr lang="en-US" dirty="0"/>
              <a:t>supply</a:t>
            </a:r>
          </a:p>
          <a:p>
            <a:pPr marL="0" indent="0" eaLnBrk="1" hangingPunct="1">
              <a:buFont typeface="Wingdings" pitchFamily="2" charset="2"/>
              <a:buNone/>
              <a:defRPr/>
            </a:pPr>
            <a:r>
              <a:rPr lang="en-US" dirty="0" smtClean="0">
                <a:ea typeface="+mn-ea"/>
                <a:cs typeface="+mn-cs"/>
              </a:rPr>
              <a:t>Backsiphonage:</a:t>
            </a:r>
          </a:p>
          <a:p>
            <a:pPr lvl="1" eaLnBrk="1" hangingPunct="1">
              <a:buFont typeface="Wingdings" pitchFamily="2" charset="2"/>
              <a:buChar char="l"/>
              <a:defRPr/>
            </a:pPr>
            <a:r>
              <a:rPr lang="en-US" dirty="0" smtClean="0"/>
              <a:t>A vacuum created in the plumbing system that sucks contaminants back into the </a:t>
            </a:r>
            <a:br>
              <a:rPr lang="en-US" dirty="0" smtClean="0"/>
            </a:br>
            <a:r>
              <a:rPr lang="en-US" dirty="0" smtClean="0"/>
              <a:t>water supply </a:t>
            </a:r>
            <a:endParaRPr lang="en-US" dirty="0"/>
          </a:p>
          <a:p>
            <a:pPr lvl="2" eaLnBrk="1" hangingPunct="1">
              <a:buFont typeface="Courier New" pitchFamily="49" charset="0"/>
              <a:buChar char="o"/>
              <a:defRPr/>
            </a:pPr>
            <a:r>
              <a:rPr lang="en-US" dirty="0" smtClean="0"/>
              <a:t>Can occur when high water use in one area </a:t>
            </a:r>
            <a:br>
              <a:rPr lang="en-US" dirty="0" smtClean="0"/>
            </a:br>
            <a:r>
              <a:rPr lang="en-US" dirty="0" smtClean="0"/>
              <a:t>of the operation creates a vacuum  </a:t>
            </a:r>
            <a:endParaRPr lang="en-US" dirty="0"/>
          </a:p>
          <a:p>
            <a:pPr lvl="2" eaLnBrk="1" hangingPunct="1">
              <a:buFont typeface="Courier New" pitchFamily="49" charset="0"/>
              <a:buChar char="o"/>
              <a:defRPr/>
            </a:pPr>
            <a:r>
              <a:rPr lang="en-US" dirty="0" smtClean="0"/>
              <a:t>A running hose in a mop bucket can lead </a:t>
            </a:r>
            <a:br>
              <a:rPr lang="en-US" dirty="0" smtClean="0"/>
            </a:br>
            <a:r>
              <a:rPr lang="en-US" dirty="0" smtClean="0"/>
              <a:t>to backsiphonage</a:t>
            </a:r>
            <a:endParaRPr lang="en-US" dirty="0"/>
          </a:p>
          <a:p>
            <a:pPr marL="685800" lvl="2" indent="0" eaLnBrk="1" hangingPunct="1">
              <a:buFont typeface="Courier New" pitchFamily="49" charset="0"/>
              <a:buNone/>
              <a:defRPr/>
            </a:pPr>
            <a:endParaRPr lang="en-US" dirty="0"/>
          </a:p>
          <a:p>
            <a:pPr marL="571500" lvl="1" indent="-457200" eaLnBrk="1" hangingPunct="1">
              <a:buFont typeface="Wingdings" pitchFamily="2" charset="2"/>
              <a:buChar char="l"/>
              <a:defRPr/>
            </a:pPr>
            <a:endParaRPr lang="en-US" dirty="0" smtClean="0"/>
          </a:p>
        </p:txBody>
      </p:sp>
      <p:sp>
        <p:nvSpPr>
          <p:cNvPr id="2" name="Text Box 1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9-11</a:t>
            </a:r>
          </a:p>
        </p:txBody>
      </p:sp>
      <p:sp>
        <p:nvSpPr>
          <p:cNvPr id="242692" name="Rectangle 1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3" name="Picture 2" descr="6e_c09_05_backflow.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55087"/>
          </a:xfrm>
          <a:prstGeom prst="rect">
            <a:avLst/>
          </a:prstGeom>
        </p:spPr>
      </p:pic>
    </p:spTree>
    <p:extLst>
      <p:ext uri="{BB962C8B-B14F-4D97-AF65-F5344CB8AC3E}">
        <p14:creationId xmlns:p14="http://schemas.microsoft.com/office/powerpoint/2010/main" xmlns="" val="1183368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4"/>
          <p:cNvSpPr txBox="1">
            <a:spLocks noChangeArrowheads="1"/>
          </p:cNvSpPr>
          <p:nvPr/>
        </p:nvSpPr>
        <p:spPr bwMode="auto">
          <a:xfrm>
            <a:off x="1400175" y="4165041"/>
            <a:ext cx="210312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a:lnSpc>
                <a:spcPct val="80000"/>
              </a:lnSpc>
              <a:spcBef>
                <a:spcPct val="50000"/>
              </a:spcBef>
              <a:buSzPct val="75000"/>
              <a:buFont typeface="Wingdings" charset="0"/>
              <a:buNone/>
              <a:defRPr/>
            </a:pPr>
            <a:r>
              <a:rPr lang="en-US" sz="1800" dirty="0" smtClean="0">
                <a:solidFill>
                  <a:schemeClr val="accent3"/>
                </a:solidFill>
                <a:latin typeface="Arial Narrow"/>
                <a:cs typeface="Arial Narrow"/>
              </a:rPr>
              <a:t>Vacuum breaker</a:t>
            </a:r>
          </a:p>
        </p:txBody>
      </p:sp>
      <p:sp>
        <p:nvSpPr>
          <p:cNvPr id="242693" name="Text Box 5"/>
          <p:cNvSpPr txBox="1">
            <a:spLocks noChangeArrowheads="1"/>
          </p:cNvSpPr>
          <p:nvPr/>
        </p:nvSpPr>
        <p:spPr bwMode="auto">
          <a:xfrm>
            <a:off x="393192" y="1135685"/>
            <a:ext cx="62245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spcBef>
                <a:spcPct val="50000"/>
              </a:spcBef>
              <a:defRPr/>
            </a:pPr>
            <a:r>
              <a:rPr lang="en-US" sz="2400" dirty="0">
                <a:solidFill>
                  <a:srgbClr val="005CAB"/>
                </a:solidFill>
                <a:latin typeface="+mj-lt"/>
                <a:ea typeface="+mn-ea"/>
                <a:cs typeface="+mn-cs"/>
              </a:rPr>
              <a:t>Backflow p</a:t>
            </a:r>
            <a:r>
              <a:rPr lang="en-US" sz="2400" dirty="0" smtClean="0">
                <a:solidFill>
                  <a:srgbClr val="005CAB"/>
                </a:solidFill>
                <a:latin typeface="+mj-lt"/>
                <a:ea typeface="+mn-ea"/>
                <a:cs typeface="+mn-cs"/>
              </a:rPr>
              <a:t>revention methods:</a:t>
            </a:r>
            <a:endParaRPr lang="en-US" sz="2400" dirty="0">
              <a:solidFill>
                <a:srgbClr val="005CAB"/>
              </a:solidFill>
              <a:latin typeface="+mj-lt"/>
              <a:ea typeface="+mn-ea"/>
              <a:cs typeface="+mn-cs"/>
            </a:endParaRPr>
          </a:p>
        </p:txBody>
      </p:sp>
      <p:sp>
        <p:nvSpPr>
          <p:cNvPr id="243717" name="Text Box 6"/>
          <p:cNvSpPr txBox="1">
            <a:spLocks noChangeArrowheads="1"/>
          </p:cNvSpPr>
          <p:nvPr/>
        </p:nvSpPr>
        <p:spPr bwMode="auto">
          <a:xfrm>
            <a:off x="5492612" y="4165041"/>
            <a:ext cx="210312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a:lnSpc>
                <a:spcPct val="80000"/>
              </a:lnSpc>
              <a:spcBef>
                <a:spcPct val="50000"/>
              </a:spcBef>
              <a:buSzPct val="75000"/>
              <a:buFont typeface="Wingdings" charset="0"/>
              <a:buNone/>
              <a:defRPr/>
            </a:pPr>
            <a:r>
              <a:rPr lang="en-US" sz="1800" dirty="0" smtClean="0">
                <a:solidFill>
                  <a:srgbClr val="00AEEF"/>
                </a:solidFill>
                <a:latin typeface="+mj-lt"/>
                <a:cs typeface="+mn-cs"/>
              </a:rPr>
              <a:t>Air gap</a:t>
            </a:r>
          </a:p>
        </p:txBody>
      </p:sp>
      <p:sp>
        <p:nvSpPr>
          <p:cNvPr id="243718" name="Text Box 2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9-12</a:t>
            </a:r>
          </a:p>
        </p:txBody>
      </p:sp>
      <p:sp>
        <p:nvSpPr>
          <p:cNvPr id="243719" name="Rectangle 2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3" name="Picture 2" descr="6e_c09_06_Airgap.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81032" y="2052637"/>
            <a:ext cx="2326281" cy="2103120"/>
          </a:xfrm>
          <a:prstGeom prst="rect">
            <a:avLst/>
          </a:prstGeom>
        </p:spPr>
      </p:pic>
      <p:pic>
        <p:nvPicPr>
          <p:cNvPr id="2" name="Picture 1" descr="6e_c09_06.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00175" y="2052638"/>
            <a:ext cx="2103120" cy="2103120"/>
          </a:xfrm>
          <a:prstGeom prst="rect">
            <a:avLst/>
          </a:prstGeom>
        </p:spPr>
      </p:pic>
    </p:spTree>
    <p:extLst>
      <p:ext uri="{BB962C8B-B14F-4D97-AF65-F5344CB8AC3E}">
        <p14:creationId xmlns:p14="http://schemas.microsoft.com/office/powerpoint/2010/main" xmlns="" val="2738149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4"/>
          <p:cNvSpPr>
            <a:spLocks noGrp="1" noChangeArrowheads="1"/>
          </p:cNvSpPr>
          <p:nvPr>
            <p:ph type="body" idx="1"/>
          </p:nvPr>
        </p:nvSpPr>
        <p:spPr>
          <a:xfrm>
            <a:off x="393192" y="1143000"/>
            <a:ext cx="5486400" cy="3921125"/>
          </a:xfrm>
        </p:spPr>
        <p:txBody>
          <a:bodyPr/>
          <a:lstStyle/>
          <a:p>
            <a:pPr marL="0" indent="0" eaLnBrk="1" hangingPunct="1">
              <a:defRPr/>
            </a:pPr>
            <a:r>
              <a:rPr lang="en-US" dirty="0">
                <a:latin typeface="Arial Narrow" charset="0"/>
                <a:cs typeface="+mn-cs"/>
              </a:rPr>
              <a:t>Consider the following when installing and maintaining lighting:</a:t>
            </a:r>
          </a:p>
          <a:p>
            <a:pPr lvl="1" eaLnBrk="1" hangingPunct="1">
              <a:defRPr/>
            </a:pPr>
            <a:r>
              <a:rPr lang="en-US" dirty="0">
                <a:latin typeface="Arial Narrow" charset="0"/>
              </a:rPr>
              <a:t>Different areas of the facility have different lighting intensity requirements</a:t>
            </a:r>
          </a:p>
          <a:p>
            <a:pPr lvl="1" eaLnBrk="1" hangingPunct="1">
              <a:defRPr/>
            </a:pPr>
            <a:r>
              <a:rPr lang="en-US" dirty="0">
                <a:latin typeface="Arial Narrow" charset="0"/>
              </a:rPr>
              <a:t>Local jurisdictions usually require prep areas to be brighter than other areas</a:t>
            </a:r>
          </a:p>
          <a:p>
            <a:pPr lvl="1" eaLnBrk="1" hangingPunct="1">
              <a:defRPr/>
            </a:pPr>
            <a:r>
              <a:rPr lang="en-US" dirty="0">
                <a:latin typeface="Arial Narrow" charset="0"/>
              </a:rPr>
              <a:t>All lights should have shatter-resistant </a:t>
            </a:r>
            <a:r>
              <a:rPr lang="en-US" dirty="0" smtClean="0">
                <a:latin typeface="Arial Narrow" charset="0"/>
              </a:rPr>
              <a:t>lightbulbs </a:t>
            </a:r>
            <a:r>
              <a:rPr lang="en-US" dirty="0">
                <a:latin typeface="Arial Narrow" charset="0"/>
              </a:rPr>
              <a:t>or protective covers</a:t>
            </a:r>
          </a:p>
          <a:p>
            <a:pPr lvl="1" eaLnBrk="1" hangingPunct="1">
              <a:defRPr/>
            </a:pPr>
            <a:r>
              <a:rPr lang="en-US" dirty="0">
                <a:latin typeface="Arial Narrow" charset="0"/>
              </a:rPr>
              <a:t>Replace burned out bulbs with correct size bulbs </a:t>
            </a:r>
          </a:p>
        </p:txBody>
      </p:sp>
      <p:sp>
        <p:nvSpPr>
          <p:cNvPr id="24473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9-13</a:t>
            </a:r>
          </a:p>
        </p:txBody>
      </p:sp>
      <p:sp>
        <p:nvSpPr>
          <p:cNvPr id="24474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Lighting</a:t>
            </a:r>
          </a:p>
        </p:txBody>
      </p:sp>
      <p:pic>
        <p:nvPicPr>
          <p:cNvPr id="2" name="Picture 1" descr="6e_c09_1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1044260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8"/>
          <p:cNvSpPr>
            <a:spLocks noGrp="1" noChangeArrowheads="1"/>
          </p:cNvSpPr>
          <p:nvPr>
            <p:ph type="title"/>
          </p:nvPr>
        </p:nvSpPr>
        <p:spPr/>
        <p:txBody>
          <a:bodyPr/>
          <a:lstStyle/>
          <a:p>
            <a:r>
              <a:rPr lang="en-US" dirty="0" smtClean="0"/>
              <a:t>Garbage</a:t>
            </a:r>
            <a:endParaRPr lang="en-US" dirty="0"/>
          </a:p>
        </p:txBody>
      </p:sp>
      <p:sp>
        <p:nvSpPr>
          <p:cNvPr id="246786" name="Rectangle 3"/>
          <p:cNvSpPr>
            <a:spLocks noGrp="1" noChangeArrowheads="1"/>
          </p:cNvSpPr>
          <p:nvPr>
            <p:ph type="body" idx="1"/>
          </p:nvPr>
        </p:nvSpPr>
        <p:spPr>
          <a:xfrm>
            <a:off x="387631" y="1135685"/>
            <a:ext cx="5481638" cy="4983163"/>
          </a:xfrm>
        </p:spPr>
        <p:txBody>
          <a:bodyPr/>
          <a:lstStyle/>
          <a:p>
            <a:r>
              <a:rPr lang="en-US" dirty="0" smtClean="0"/>
              <a:t>Designated storage areas:</a:t>
            </a:r>
          </a:p>
          <a:p>
            <a:pPr lvl="1"/>
            <a:r>
              <a:rPr lang="en-US" dirty="0" smtClean="0"/>
              <a:t>Store waste and recyclables separately from food and food-contact surfaces</a:t>
            </a:r>
          </a:p>
          <a:p>
            <a:pPr lvl="1"/>
            <a:r>
              <a:rPr lang="en-US" dirty="0" smtClean="0"/>
              <a:t>Storage must not create a nuisance or a public health hazard</a:t>
            </a:r>
          </a:p>
        </p:txBody>
      </p:sp>
      <p:sp>
        <p:nvSpPr>
          <p:cNvPr id="24781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9-14</a:t>
            </a:r>
          </a:p>
        </p:txBody>
      </p:sp>
      <p:pic>
        <p:nvPicPr>
          <p:cNvPr id="2" name="Picture 1" descr="6e_c09_2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1385815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10"/>
          <p:cNvSpPr>
            <a:spLocks noGrp="1" noChangeArrowheads="1"/>
          </p:cNvSpPr>
          <p:nvPr>
            <p:ph type="title"/>
          </p:nvPr>
        </p:nvSpPr>
        <p:spPr/>
        <p:txBody>
          <a:bodyPr/>
          <a:lstStyle/>
          <a:p>
            <a:r>
              <a:rPr lang="en-US" dirty="0" smtClean="0"/>
              <a:t>Emergencies That Affect the Facility</a:t>
            </a:r>
            <a:endParaRPr lang="en-US" dirty="0"/>
          </a:p>
        </p:txBody>
      </p:sp>
      <p:sp>
        <p:nvSpPr>
          <p:cNvPr id="249858" name="Rectangle 3"/>
          <p:cNvSpPr>
            <a:spLocks noGrp="1" noChangeArrowheads="1"/>
          </p:cNvSpPr>
          <p:nvPr>
            <p:ph type="body" idx="1"/>
          </p:nvPr>
        </p:nvSpPr>
        <p:spPr>
          <a:xfrm>
            <a:off x="387630" y="1143000"/>
            <a:ext cx="5503583" cy="4983163"/>
          </a:xfrm>
        </p:spPr>
        <p:txBody>
          <a:bodyPr/>
          <a:lstStyle/>
          <a:p>
            <a:r>
              <a:rPr lang="en-US" dirty="0" smtClean="0"/>
              <a:t>Imminent health hazard:</a:t>
            </a:r>
          </a:p>
          <a:p>
            <a:pPr lvl="1"/>
            <a:r>
              <a:rPr lang="en-US" dirty="0" smtClean="0"/>
              <a:t>A significant threat or danger to health</a:t>
            </a:r>
          </a:p>
          <a:p>
            <a:pPr lvl="1"/>
            <a:r>
              <a:rPr lang="en-US" dirty="0" smtClean="0"/>
              <a:t>Requires immediate correction or closure to prevent injury</a:t>
            </a:r>
          </a:p>
          <a:p>
            <a:r>
              <a:rPr lang="en-US" dirty="0" smtClean="0"/>
              <a:t>Possible imminent health hazards:</a:t>
            </a:r>
          </a:p>
          <a:p>
            <a:pPr lvl="1"/>
            <a:r>
              <a:rPr lang="en-US" dirty="0" smtClean="0"/>
              <a:t>Electrical power outages</a:t>
            </a:r>
          </a:p>
          <a:p>
            <a:pPr lvl="1"/>
            <a:r>
              <a:rPr lang="en-US" dirty="0" smtClean="0"/>
              <a:t>Fire</a:t>
            </a:r>
          </a:p>
          <a:p>
            <a:pPr lvl="1"/>
            <a:r>
              <a:rPr lang="en-US" dirty="0" smtClean="0"/>
              <a:t>Flood</a:t>
            </a:r>
          </a:p>
          <a:p>
            <a:pPr lvl="1"/>
            <a:r>
              <a:rPr lang="en-US" dirty="0" smtClean="0"/>
              <a:t>Sewage backups</a:t>
            </a:r>
            <a:endParaRPr lang="en-US" dirty="0"/>
          </a:p>
        </p:txBody>
      </p:sp>
      <p:sp>
        <p:nvSpPr>
          <p:cNvPr id="24985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9-15</a:t>
            </a:r>
          </a:p>
        </p:txBody>
      </p:sp>
    </p:spTree>
    <p:extLst>
      <p:ext uri="{BB962C8B-B14F-4D97-AF65-F5344CB8AC3E}">
        <p14:creationId xmlns:p14="http://schemas.microsoft.com/office/powerpoint/2010/main" xmlns="" val="1096735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Rectangle 10"/>
          <p:cNvSpPr>
            <a:spLocks noGrp="1" noChangeArrowheads="1"/>
          </p:cNvSpPr>
          <p:nvPr>
            <p:ph type="title"/>
          </p:nvPr>
        </p:nvSpPr>
        <p:spPr/>
        <p:txBody>
          <a:bodyPr/>
          <a:lstStyle/>
          <a:p>
            <a:r>
              <a:rPr lang="en-US" dirty="0" smtClean="0"/>
              <a:t>Emergencies That Affect the Facility</a:t>
            </a:r>
            <a:endParaRPr lang="en-US" dirty="0"/>
          </a:p>
        </p:txBody>
      </p:sp>
      <p:sp>
        <p:nvSpPr>
          <p:cNvPr id="249858" name="Rectangle 3"/>
          <p:cNvSpPr>
            <a:spLocks noGrp="1" noChangeArrowheads="1"/>
          </p:cNvSpPr>
          <p:nvPr>
            <p:ph type="body" idx="1"/>
          </p:nvPr>
        </p:nvSpPr>
        <p:spPr>
          <a:xfrm>
            <a:off x="387630" y="1143000"/>
            <a:ext cx="5503583" cy="4983163"/>
          </a:xfrm>
        </p:spPr>
        <p:txBody>
          <a:bodyPr/>
          <a:lstStyle/>
          <a:p>
            <a:pPr marL="0" indent="0"/>
            <a:r>
              <a:rPr lang="en-US" dirty="0" smtClean="0">
                <a:latin typeface="Arial Narrow" pitchFamily="34" charset="0"/>
              </a:rPr>
              <a:t>How to respond to a crisis affecting </a:t>
            </a:r>
            <a:br>
              <a:rPr lang="en-US" dirty="0" smtClean="0">
                <a:latin typeface="Arial Narrow" pitchFamily="34" charset="0"/>
              </a:rPr>
            </a:br>
            <a:r>
              <a:rPr lang="en-US" dirty="0" smtClean="0">
                <a:latin typeface="Arial Narrow" pitchFamily="34" charset="0"/>
              </a:rPr>
              <a:t>the facility:</a:t>
            </a:r>
          </a:p>
          <a:p>
            <a:pPr lvl="1"/>
            <a:r>
              <a:rPr lang="en-US" dirty="0" smtClean="0"/>
              <a:t>Determine if there is a significant risk to the safety or security of your food </a:t>
            </a:r>
          </a:p>
          <a:p>
            <a:pPr lvl="1"/>
            <a:r>
              <a:rPr lang="en-US" dirty="0" smtClean="0"/>
              <a:t>If the risk is significant</a:t>
            </a:r>
          </a:p>
          <a:p>
            <a:pPr lvl="2"/>
            <a:r>
              <a:rPr lang="en-US" dirty="0" smtClean="0"/>
              <a:t>Stop service </a:t>
            </a:r>
          </a:p>
          <a:p>
            <a:pPr lvl="2"/>
            <a:r>
              <a:rPr lang="en-US" dirty="0" smtClean="0"/>
              <a:t>Notify the local regulatory authority</a:t>
            </a:r>
          </a:p>
          <a:p>
            <a:pPr lvl="1"/>
            <a:r>
              <a:rPr lang="en-US" dirty="0" smtClean="0"/>
              <a:t>Decide how to correct the problem</a:t>
            </a:r>
          </a:p>
          <a:p>
            <a:pPr lvl="2"/>
            <a:r>
              <a:rPr lang="en-US" dirty="0" smtClean="0"/>
              <a:t>Establish time-temperature control</a:t>
            </a:r>
          </a:p>
          <a:p>
            <a:pPr lvl="2"/>
            <a:r>
              <a:rPr lang="en-US" dirty="0" smtClean="0"/>
              <a:t>Clean and sanitize surfaces</a:t>
            </a:r>
          </a:p>
          <a:p>
            <a:pPr lvl="2"/>
            <a:r>
              <a:rPr lang="en-US" dirty="0" smtClean="0"/>
              <a:t>Verify water is drinkable</a:t>
            </a:r>
          </a:p>
          <a:p>
            <a:pPr lvl="2"/>
            <a:r>
              <a:rPr lang="en-US" dirty="0" smtClean="0"/>
              <a:t>Reestablish physical security of the facility</a:t>
            </a:r>
          </a:p>
        </p:txBody>
      </p:sp>
      <p:sp>
        <p:nvSpPr>
          <p:cNvPr id="25088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9-16</a:t>
            </a:r>
          </a:p>
        </p:txBody>
      </p:sp>
    </p:spTree>
    <p:extLst>
      <p:ext uri="{BB962C8B-B14F-4D97-AF65-F5344CB8AC3E}">
        <p14:creationId xmlns:p14="http://schemas.microsoft.com/office/powerpoint/2010/main" xmlns="" val="208136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9-17</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1694293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are the most important things to look for when choosing materials for floors, walls, and ceiling?</a:t>
            </a:r>
            <a:endParaRPr lang="en-US" dirty="0">
              <a:latin typeface="Arial Narrow" charset="0"/>
              <a:cs typeface="+mn-cs"/>
            </a:endParaRPr>
          </a:p>
          <a:p>
            <a:pPr marL="284163" lvl="1" indent="-284163"/>
            <a:r>
              <a:rPr lang="en-US" dirty="0" smtClean="0">
                <a:latin typeface="Arial Narrow" charset="0"/>
              </a:rPr>
              <a:t>The smoothness of the materials</a:t>
            </a:r>
            <a:endParaRPr lang="en-US" sz="2800" dirty="0"/>
          </a:p>
          <a:p>
            <a:pPr marL="284163" lvl="1" indent="-284163"/>
            <a:r>
              <a:rPr lang="en-US" dirty="0" smtClean="0">
                <a:latin typeface="Arial Narrow" charset="0"/>
              </a:rPr>
              <a:t>The durability of the materials</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9-18</a:t>
            </a:r>
          </a:p>
        </p:txBody>
      </p:sp>
    </p:spTree>
    <p:extLst>
      <p:ext uri="{BB962C8B-B14F-4D97-AF65-F5344CB8AC3E}">
        <p14:creationId xmlns:p14="http://schemas.microsoft.com/office/powerpoint/2010/main" xmlns="" val="3585880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standards must equipment food-contact surfaces meet in order to keep food safe? </a:t>
            </a:r>
          </a:p>
          <a:p>
            <a:pPr marL="284163" lvl="1" indent="-284163"/>
            <a:r>
              <a:rPr lang="en-US" dirty="0">
                <a:latin typeface="Arial Narrow" charset="0"/>
              </a:rPr>
              <a:t>N</a:t>
            </a:r>
            <a:r>
              <a:rPr lang="en-US" dirty="0" smtClean="0">
                <a:latin typeface="Arial Narrow" charset="0"/>
              </a:rPr>
              <a:t>onabsorbent</a:t>
            </a:r>
          </a:p>
          <a:p>
            <a:pPr marL="284163" lvl="1" indent="-284163"/>
            <a:r>
              <a:rPr lang="en-US" dirty="0" smtClean="0">
                <a:latin typeface="Arial Narrow" charset="0"/>
              </a:rPr>
              <a:t>Smooth</a:t>
            </a:r>
          </a:p>
          <a:p>
            <a:pPr marL="284163" lvl="1" indent="-284163"/>
            <a:r>
              <a:rPr lang="en-US" dirty="0">
                <a:latin typeface="Arial Narrow" charset="0"/>
              </a:rPr>
              <a:t>Corrosion </a:t>
            </a:r>
            <a:r>
              <a:rPr lang="en-US" dirty="0" smtClean="0">
                <a:latin typeface="Arial Narrow" charset="0"/>
              </a:rPr>
              <a:t>resistant</a:t>
            </a:r>
          </a:p>
          <a:p>
            <a:pPr marL="284163" lvl="1" indent="-284163"/>
            <a:r>
              <a:rPr lang="en-US" dirty="0" smtClean="0">
                <a:latin typeface="Arial Narrow" charset="0"/>
              </a:rPr>
              <a:t>Clean</a:t>
            </a:r>
          </a:p>
          <a:p>
            <a:pPr marL="284163" lvl="1" indent="-284163"/>
            <a:r>
              <a:rPr lang="en-US" dirty="0" smtClean="0">
                <a:latin typeface="Arial Narrow" charset="0"/>
              </a:rPr>
              <a:t>Durable</a:t>
            </a:r>
          </a:p>
          <a:p>
            <a:pPr marL="284163" lvl="1" indent="-284163"/>
            <a:r>
              <a:rPr lang="en-US" dirty="0" smtClean="0">
                <a:latin typeface="Arial Narrow" charset="0"/>
              </a:rPr>
              <a:t>Resistant to damage</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9-19</a:t>
            </a:r>
          </a:p>
        </p:txBody>
      </p:sp>
    </p:spTree>
    <p:extLst>
      <p:ext uri="{BB962C8B-B14F-4D97-AF65-F5344CB8AC3E}">
        <p14:creationId xmlns:p14="http://schemas.microsoft.com/office/powerpoint/2010/main" xmlns="" val="201122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8339">
                                            <p:txEl>
                                              <p:pRg st="5" end="5"/>
                                            </p:txEl>
                                          </p:spTgt>
                                        </p:tgtEl>
                                        <p:attrNameLst>
                                          <p:attrName>style.visibility</p:attrName>
                                        </p:attrNameLst>
                                      </p:cBhvr>
                                      <p:to>
                                        <p:strVal val="visible"/>
                                      </p:to>
                                    </p:set>
                                    <p:animEffect transition="in" filter="fade">
                                      <p:cBhvr>
                                        <p:cTn id="19" dur="500"/>
                                        <p:tgtEl>
                                          <p:spTgt spid="231833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8339">
                                            <p:txEl>
                                              <p:pRg st="6" end="6"/>
                                            </p:txEl>
                                          </p:spTgt>
                                        </p:tgtEl>
                                        <p:attrNameLst>
                                          <p:attrName>style.visibility</p:attrName>
                                        </p:attrNameLst>
                                      </p:cBhvr>
                                      <p:to>
                                        <p:strVal val="visible"/>
                                      </p:to>
                                    </p:set>
                                    <p:animEffect transition="in" filter="fade">
                                      <p:cBhvr>
                                        <p:cTn id="22"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t>
            </a:r>
            <a:r>
              <a:rPr lang="en-US" sz="6000" dirty="0">
                <a:ln w="10160">
                  <a:solidFill>
                    <a:schemeClr val="accent1"/>
                  </a:solidFill>
                  <a:prstDash val="solid"/>
                </a:ln>
                <a:solidFill>
                  <a:schemeClr val="accent1"/>
                </a:solidFill>
                <a:ea typeface="+mn-ea"/>
                <a:cs typeface="+mn-cs"/>
              </a:rPr>
              <a:t>a</a:t>
            </a:r>
            <a:r>
              <a:rPr lang="en-US" sz="6000" dirty="0" smtClean="0">
                <a:ln w="10160">
                  <a:solidFill>
                    <a:schemeClr val="accent1"/>
                  </a:solidFill>
                  <a:prstDash val="solid"/>
                </a:ln>
                <a:solidFill>
                  <a:schemeClr val="accent1"/>
                </a:solidFill>
                <a:ea typeface="+mn-ea"/>
                <a:cs typeface="+mn-cs"/>
              </a:rPr>
              <a:t>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xmlns="" val="3524166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0 inches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2 inches</a:t>
            </a:r>
            <a:endParaRPr lang="en-US" sz="2400" dirty="0">
              <a:latin typeface="+mj-lt"/>
              <a:ea typeface="+mn-ea"/>
              <a:cs typeface="+mn-cs"/>
            </a:endParaRPr>
          </a:p>
        </p:txBody>
      </p:sp>
      <p:sp>
        <p:nvSpPr>
          <p:cNvPr id="6" name="Rectangle 3"/>
          <p:cNvSpPr>
            <a:spLocks noGrp="1" noChangeArrowheads="1"/>
          </p:cNvSpPr>
          <p:nvPr>
            <p:ph idx="1"/>
          </p:nvPr>
        </p:nvSpPr>
        <p:spPr>
          <a:xfrm>
            <a:off x="390524" y="1135685"/>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How far should floor-mounted equipment be installed from the floor?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9-20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5300" y="4808132"/>
            <a:ext cx="27432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Standing mixer</a:t>
            </a:r>
            <a:endParaRPr lang="en-US" sz="2400" b="1" dirty="0">
              <a:solidFill>
                <a:srgbClr val="005CAB"/>
              </a:solidFill>
              <a:ea typeface="+mn-ea"/>
              <a:cs typeface="+mn-cs"/>
            </a:endParaRPr>
          </a:p>
        </p:txBody>
      </p:sp>
      <p:sp>
        <p:nvSpPr>
          <p:cNvPr id="11" name="Text Box 7"/>
          <p:cNvSpPr txBox="1">
            <a:spLocks noChangeArrowheads="1"/>
          </p:cNvSpPr>
          <p:nvPr/>
        </p:nvSpPr>
        <p:spPr bwMode="auto">
          <a:xfrm>
            <a:off x="3809999" y="2779465"/>
            <a:ext cx="396240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4 inches</a:t>
            </a:r>
            <a:endParaRPr lang="en-US" sz="2400" dirty="0">
              <a:latin typeface="+mj-lt"/>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3" name="Text Box 6"/>
          <p:cNvSpPr txBox="1">
            <a:spLocks noChangeArrowheads="1"/>
          </p:cNvSpPr>
          <p:nvPr/>
        </p:nvSpPr>
        <p:spPr bwMode="auto">
          <a:xfrm>
            <a:off x="3810000" y="3103315"/>
            <a:ext cx="4133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6 inches</a:t>
            </a:r>
            <a:endParaRPr lang="en-US" sz="2400" dirty="0">
              <a:latin typeface="+mj-lt"/>
              <a:ea typeface="+mn-ea"/>
              <a:cs typeface="+mn-cs"/>
            </a:endParaRPr>
          </a:p>
        </p:txBody>
      </p:sp>
    </p:spTree>
    <p:extLst>
      <p:ext uri="{BB962C8B-B14F-4D97-AF65-F5344CB8AC3E}">
        <p14:creationId xmlns:p14="http://schemas.microsoft.com/office/powerpoint/2010/main" xmlns="" val="104200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factors must dishwashers have the ability to measure? </a:t>
            </a:r>
          </a:p>
          <a:p>
            <a:pPr marL="284163" lvl="1" indent="-284163"/>
            <a:r>
              <a:rPr lang="en-US" dirty="0" smtClean="0">
                <a:latin typeface="Arial Narrow" charset="0"/>
              </a:rPr>
              <a:t>Water temperature</a:t>
            </a:r>
          </a:p>
          <a:p>
            <a:pPr marL="284163" lvl="1" indent="-284163"/>
            <a:r>
              <a:rPr lang="en-US" dirty="0" smtClean="0">
                <a:latin typeface="Arial Narrow" charset="0"/>
              </a:rPr>
              <a:t>Water pressure</a:t>
            </a:r>
          </a:p>
          <a:p>
            <a:pPr marL="284163" lvl="1" indent="-284163"/>
            <a:r>
              <a:rPr lang="en-US" dirty="0" smtClean="0">
                <a:latin typeface="Arial Narrow" charset="0"/>
              </a:rPr>
              <a:t>Cleaning and sanitizing chemical concentration</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9-21</a:t>
            </a:r>
          </a:p>
        </p:txBody>
      </p:sp>
    </p:spTree>
    <p:extLst>
      <p:ext uri="{BB962C8B-B14F-4D97-AF65-F5344CB8AC3E}">
        <p14:creationId xmlns:p14="http://schemas.microsoft.com/office/powerpoint/2010/main" xmlns="" val="1037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35685"/>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missing from this handwashing station?</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9-22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6768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How can backflow be prevented? </a:t>
            </a:r>
          </a:p>
          <a:p>
            <a:pPr marL="284163" lvl="1" indent="-284163"/>
            <a:r>
              <a:rPr lang="en-US" dirty="0" smtClean="0">
                <a:latin typeface="Arial Narrow" charset="0"/>
              </a:rPr>
              <a:t>Avoid creating a cross-connection</a:t>
            </a:r>
          </a:p>
          <a:p>
            <a:pPr marL="284163" lvl="1" indent="-284163"/>
            <a:r>
              <a:rPr lang="en-US" dirty="0" smtClean="0">
                <a:latin typeface="Arial Narrow" charset="0"/>
              </a:rPr>
              <a:t>Install a backflow prevention device</a:t>
            </a:r>
          </a:p>
          <a:p>
            <a:pPr marL="284163" lvl="1" indent="-284163"/>
            <a:r>
              <a:rPr lang="en-US" dirty="0" smtClean="0">
                <a:latin typeface="Arial Narrow" charset="0"/>
              </a:rPr>
              <a:t>Create an air gap</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9-23</a:t>
            </a:r>
          </a:p>
        </p:txBody>
      </p:sp>
    </p:spTree>
    <p:extLst>
      <p:ext uri="{BB962C8B-B14F-4D97-AF65-F5344CB8AC3E}">
        <p14:creationId xmlns:p14="http://schemas.microsoft.com/office/powerpoint/2010/main" xmlns="" val="403279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can be done to keep garbage from contaminating food </a:t>
            </a:r>
            <a:br>
              <a:rPr lang="en-US" dirty="0" smtClean="0">
                <a:latin typeface="Arial Narrow" charset="0"/>
                <a:cs typeface="+mn-cs"/>
              </a:rPr>
            </a:br>
            <a:r>
              <a:rPr lang="en-US" dirty="0" smtClean="0">
                <a:latin typeface="Arial Narrow" charset="0"/>
                <a:cs typeface="+mn-cs"/>
              </a:rPr>
              <a:t>and equipment? </a:t>
            </a:r>
          </a:p>
          <a:p>
            <a:pPr marL="284163" lvl="1" indent="-284163"/>
            <a:r>
              <a:rPr lang="en-US" dirty="0">
                <a:latin typeface="Arial Narrow" charset="0"/>
              </a:rPr>
              <a:t>R</a:t>
            </a:r>
            <a:r>
              <a:rPr lang="en-US" dirty="0" smtClean="0">
                <a:latin typeface="Arial Narrow" charset="0"/>
              </a:rPr>
              <a:t>emove it from prep areas quickly </a:t>
            </a:r>
          </a:p>
          <a:p>
            <a:pPr marL="284163" lvl="1" indent="-284163"/>
            <a:r>
              <a:rPr lang="en-US" dirty="0" smtClean="0">
                <a:latin typeface="Arial Narrow" charset="0"/>
              </a:rPr>
              <a:t>Clean garbage containers frequently</a:t>
            </a:r>
          </a:p>
          <a:p>
            <a:pPr marL="284163" lvl="1" indent="-284163"/>
            <a:r>
              <a:rPr lang="en-US" dirty="0" smtClean="0">
                <a:latin typeface="Arial Narrow" charset="0"/>
              </a:rPr>
              <a:t>Purchase leak proof, waterproof, and pest proof containers</a:t>
            </a:r>
          </a:p>
          <a:p>
            <a:pPr marL="284163" lvl="1" indent="-284163"/>
            <a:r>
              <a:rPr lang="en-US" dirty="0" smtClean="0">
                <a:latin typeface="Arial Narrow" charset="0"/>
              </a:rPr>
              <a:t>Cover containers when not in use</a:t>
            </a:r>
          </a:p>
          <a:p>
            <a:pPr marL="284163" lvl="1" indent="-284163"/>
            <a:r>
              <a:rPr lang="en-US" dirty="0" smtClean="0">
                <a:latin typeface="Arial Narrow" charset="0"/>
              </a:rPr>
              <a:t>Store waste and recyclables separately from food and food-contact surfaces</a:t>
            </a:r>
          </a:p>
          <a:p>
            <a:pPr marL="284163" lvl="1" indent="-284163"/>
            <a:r>
              <a:rPr lang="en-US" dirty="0" smtClean="0">
                <a:latin typeface="Arial Narrow" charset="0"/>
              </a:rPr>
              <a:t>Make sure outdoor containers have tight-fitting lids and keep them covered</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9-24</a:t>
            </a:r>
          </a:p>
        </p:txBody>
      </p:sp>
    </p:spTree>
    <p:extLst>
      <p:ext uri="{BB962C8B-B14F-4D97-AF65-F5344CB8AC3E}">
        <p14:creationId xmlns:p14="http://schemas.microsoft.com/office/powerpoint/2010/main" xmlns="" val="322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8339">
                                            <p:txEl>
                                              <p:pRg st="5" end="5"/>
                                            </p:txEl>
                                          </p:spTgt>
                                        </p:tgtEl>
                                        <p:attrNameLst>
                                          <p:attrName>style.visibility</p:attrName>
                                        </p:attrNameLst>
                                      </p:cBhvr>
                                      <p:to>
                                        <p:strVal val="visible"/>
                                      </p:to>
                                    </p:set>
                                    <p:animEffect transition="in" filter="fade">
                                      <p:cBhvr>
                                        <p:cTn id="19" dur="500"/>
                                        <p:tgtEl>
                                          <p:spTgt spid="231833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8339">
                                            <p:txEl>
                                              <p:pRg st="6" end="6"/>
                                            </p:txEl>
                                          </p:spTgt>
                                        </p:tgtEl>
                                        <p:attrNameLst>
                                          <p:attrName>style.visibility</p:attrName>
                                        </p:attrNameLst>
                                      </p:cBhvr>
                                      <p:to>
                                        <p:strVal val="visible"/>
                                      </p:to>
                                    </p:set>
                                    <p:animEffect transition="in" filter="fade">
                                      <p:cBhvr>
                                        <p:cTn id="22"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should be done if there is a sewer backup in the facility? </a:t>
            </a:r>
          </a:p>
          <a:p>
            <a:pPr marL="284163" lvl="1" indent="-284163"/>
            <a:r>
              <a:rPr lang="en-US" dirty="0" smtClean="0">
                <a:latin typeface="Arial Narrow" charset="0"/>
              </a:rPr>
              <a:t>Determine if there is a significant risk to the safety or security of food</a:t>
            </a:r>
          </a:p>
          <a:p>
            <a:pPr marL="631635" lvl="2" indent="-284163"/>
            <a:r>
              <a:rPr lang="en-US" dirty="0" smtClean="0">
                <a:latin typeface="Arial Narrow" charset="0"/>
              </a:rPr>
              <a:t>Stop service if the risk is significant</a:t>
            </a:r>
          </a:p>
          <a:p>
            <a:pPr marL="631635" lvl="2" indent="-284163"/>
            <a:r>
              <a:rPr lang="en-US" dirty="0" smtClean="0">
                <a:latin typeface="Arial Narrow" charset="0"/>
              </a:rPr>
              <a:t>Notify the local regulatory authority</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9-25</a:t>
            </a:r>
          </a:p>
        </p:txBody>
      </p:sp>
    </p:spTree>
    <p:extLst>
      <p:ext uri="{BB962C8B-B14F-4D97-AF65-F5344CB8AC3E}">
        <p14:creationId xmlns:p14="http://schemas.microsoft.com/office/powerpoint/2010/main" xmlns="" val="41406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Pests vs. PCO’s…</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9-26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xmlns="" val="1421973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9-3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2570838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a:xfrm>
            <a:off x="393192" y="1135685"/>
            <a:ext cx="5257800" cy="2204085"/>
          </a:xfrm>
        </p:spPr>
        <p:txBody>
          <a:bodyPr/>
          <a:lstStyle/>
          <a:p>
            <a:pPr marL="0" indent="0" eaLnBrk="1" hangingPunct="1">
              <a:spcBef>
                <a:spcPct val="0"/>
              </a:spcBef>
              <a:buClrTx/>
              <a:buSzTx/>
              <a:buFontTx/>
              <a:buNone/>
              <a:defRPr/>
            </a:pPr>
            <a:r>
              <a:rPr lang="en-US" dirty="0">
                <a:latin typeface="Arial Narrow" charset="0"/>
                <a:cs typeface="Times New Roman" charset="0"/>
              </a:rPr>
              <a:t>Floors, walls, and ceilings:</a:t>
            </a:r>
            <a:endParaRPr lang="en-US" dirty="0">
              <a:latin typeface="Arial Narrow" charset="0"/>
              <a:cs typeface="+mn-cs"/>
            </a:endParaRPr>
          </a:p>
          <a:p>
            <a:pPr lvl="1" eaLnBrk="1" hangingPunct="1">
              <a:defRPr/>
            </a:pPr>
            <a:r>
              <a:rPr lang="en-US" dirty="0">
                <a:latin typeface="Arial Narrow" charset="0"/>
              </a:rPr>
              <a:t>Materials must be smooth and durable for easier cleaning</a:t>
            </a:r>
          </a:p>
          <a:p>
            <a:pPr lvl="1" eaLnBrk="1" hangingPunct="1">
              <a:defRPr/>
            </a:pPr>
            <a:r>
              <a:rPr lang="en-US" dirty="0">
                <a:latin typeface="Arial Narrow" charset="0"/>
              </a:rPr>
              <a:t>Must be regularly maintained</a:t>
            </a:r>
          </a:p>
        </p:txBody>
      </p:sp>
      <p:sp>
        <p:nvSpPr>
          <p:cNvPr id="23040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9-4</a:t>
            </a:r>
          </a:p>
        </p:txBody>
      </p:sp>
      <p:sp>
        <p:nvSpPr>
          <p:cNvPr id="230404"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Interior Requirements for a Safe Operation</a:t>
            </a:r>
          </a:p>
        </p:txBody>
      </p:sp>
      <p:pic>
        <p:nvPicPr>
          <p:cNvPr id="2" name="Picture 1" descr="6e_c09_02_6inchmop.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37173"/>
          </a:xfrm>
          <a:prstGeom prst="rect">
            <a:avLst/>
          </a:prstGeom>
        </p:spPr>
      </p:pic>
    </p:spTree>
    <p:extLst>
      <p:ext uri="{BB962C8B-B14F-4D97-AF65-F5344CB8AC3E}">
        <p14:creationId xmlns:p14="http://schemas.microsoft.com/office/powerpoint/2010/main" xmlns="" val="1480280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a:xfrm>
            <a:off x="393192" y="1135685"/>
            <a:ext cx="5724069" cy="4465444"/>
          </a:xfrm>
        </p:spPr>
        <p:txBody>
          <a:bodyPr/>
          <a:lstStyle/>
          <a:p>
            <a:pPr marL="0" indent="0" eaLnBrk="1" hangingPunct="1">
              <a:defRPr/>
            </a:pPr>
            <a:r>
              <a:rPr lang="en-US" dirty="0">
                <a:latin typeface="Arial Narrow" charset="0"/>
                <a:cs typeface="+mn-cs"/>
              </a:rPr>
              <a:t>Foodservice equipment must meet these standards if it will come in contact with food:</a:t>
            </a:r>
          </a:p>
          <a:p>
            <a:pPr lvl="1" eaLnBrk="1" hangingPunct="1">
              <a:defRPr/>
            </a:pPr>
            <a:r>
              <a:rPr lang="en-US" dirty="0">
                <a:latin typeface="Arial Narrow" charset="0"/>
              </a:rPr>
              <a:t>Nonabsorbent, </a:t>
            </a:r>
            <a:r>
              <a:rPr lang="en-US" dirty="0" smtClean="0">
                <a:latin typeface="Arial Narrow" charset="0"/>
              </a:rPr>
              <a:t>smooth, and corrosion </a:t>
            </a:r>
            <a:r>
              <a:rPr lang="en-US" dirty="0">
                <a:latin typeface="Arial Narrow" charset="0"/>
              </a:rPr>
              <a:t>resistant</a:t>
            </a:r>
          </a:p>
          <a:p>
            <a:pPr lvl="1" eaLnBrk="1" hangingPunct="1">
              <a:defRPr/>
            </a:pPr>
            <a:r>
              <a:rPr lang="en-US" dirty="0">
                <a:latin typeface="Arial Narrow" charset="0"/>
              </a:rPr>
              <a:t>Easy to clean</a:t>
            </a:r>
          </a:p>
          <a:p>
            <a:pPr lvl="1" eaLnBrk="1" hangingPunct="1">
              <a:defRPr/>
            </a:pPr>
            <a:r>
              <a:rPr lang="en-US" dirty="0">
                <a:latin typeface="Arial Narrow" charset="0"/>
              </a:rPr>
              <a:t>Durable</a:t>
            </a:r>
          </a:p>
          <a:p>
            <a:pPr lvl="1" eaLnBrk="1" hangingPunct="1">
              <a:defRPr/>
            </a:pPr>
            <a:r>
              <a:rPr lang="en-US" dirty="0">
                <a:latin typeface="Arial Narrow" charset="0"/>
              </a:rPr>
              <a:t>Resistant to damage</a:t>
            </a:r>
          </a:p>
        </p:txBody>
      </p:sp>
      <p:sp>
        <p:nvSpPr>
          <p:cNvPr id="23142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9-5</a:t>
            </a:r>
          </a:p>
        </p:txBody>
      </p:sp>
      <p:sp>
        <p:nvSpPr>
          <p:cNvPr id="23142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Equipment Selection</a:t>
            </a:r>
          </a:p>
        </p:txBody>
      </p:sp>
      <p:pic>
        <p:nvPicPr>
          <p:cNvPr id="2" name="Picture 1" descr="6e_c09_0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27660" y="1222312"/>
            <a:ext cx="1408176" cy="1408176"/>
          </a:xfrm>
          <a:prstGeom prst="rect">
            <a:avLst/>
          </a:prstGeom>
        </p:spPr>
      </p:pic>
    </p:spTree>
    <p:extLst>
      <p:ext uri="{BB962C8B-B14F-4D97-AF65-F5344CB8AC3E}">
        <p14:creationId xmlns:p14="http://schemas.microsoft.com/office/powerpoint/2010/main" xmlns="" val="2424930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idx="1"/>
          </p:nvPr>
        </p:nvSpPr>
        <p:spPr>
          <a:xfrm>
            <a:off x="393192" y="1135685"/>
            <a:ext cx="4758505" cy="3555365"/>
          </a:xfrm>
        </p:spPr>
        <p:txBody>
          <a:bodyPr/>
          <a:lstStyle/>
          <a:p>
            <a:pPr marL="0" indent="0" eaLnBrk="1" hangingPunct="1">
              <a:defRPr/>
            </a:pPr>
            <a:r>
              <a:rPr lang="en-US" dirty="0">
                <a:latin typeface="Arial Narrow" charset="0"/>
                <a:cs typeface="+mn-cs"/>
              </a:rPr>
              <a:t>Once equipment has been installed:</a:t>
            </a:r>
          </a:p>
          <a:p>
            <a:pPr lvl="1" eaLnBrk="1" hangingPunct="1">
              <a:defRPr/>
            </a:pPr>
            <a:r>
              <a:rPr lang="en-US" dirty="0">
                <a:latin typeface="Arial Narrow" charset="0"/>
              </a:rPr>
              <a:t>It must be maintained regularly</a:t>
            </a:r>
          </a:p>
          <a:p>
            <a:pPr lvl="1" eaLnBrk="1" hangingPunct="1">
              <a:defRPr/>
            </a:pPr>
            <a:r>
              <a:rPr lang="en-US" dirty="0">
                <a:latin typeface="Arial Narrow" charset="0"/>
              </a:rPr>
              <a:t>Only qualified people should maintain it</a:t>
            </a:r>
          </a:p>
          <a:p>
            <a:pPr lvl="1" eaLnBrk="1" hangingPunct="1">
              <a:defRPr/>
            </a:pPr>
            <a:r>
              <a:rPr lang="en-US" dirty="0">
                <a:latin typeface="Arial Narrow" charset="0"/>
              </a:rPr>
              <a:t>Set up a maintenance schedule with your supplier or manufacturer</a:t>
            </a:r>
          </a:p>
          <a:p>
            <a:pPr lvl="1" eaLnBrk="1" hangingPunct="1">
              <a:defRPr/>
            </a:pPr>
            <a:r>
              <a:rPr lang="en-US" dirty="0">
                <a:latin typeface="Arial Narrow" charset="0"/>
              </a:rPr>
              <a:t>Check equipment regularly to make sure it is working </a:t>
            </a:r>
            <a:r>
              <a:rPr lang="en-US" dirty="0" smtClean="0">
                <a:latin typeface="Arial Narrow" charset="0"/>
              </a:rPr>
              <a:t>correctly</a:t>
            </a:r>
            <a:endParaRPr lang="en-US" dirty="0">
              <a:latin typeface="Arial Narrow" charset="0"/>
            </a:endParaRPr>
          </a:p>
        </p:txBody>
      </p:sp>
      <p:sp>
        <p:nvSpPr>
          <p:cNvPr id="2345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9-6</a:t>
            </a:r>
          </a:p>
        </p:txBody>
      </p:sp>
      <p:sp>
        <p:nvSpPr>
          <p:cNvPr id="2345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xmlns="" val="113245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body" idx="1"/>
          </p:nvPr>
        </p:nvSpPr>
        <p:spPr>
          <a:xfrm>
            <a:off x="393192" y="1135686"/>
            <a:ext cx="5029200" cy="3703320"/>
          </a:xfrm>
        </p:spPr>
        <p:txBody>
          <a:bodyPr tIns="73152" anchor="t" anchorCtr="0"/>
          <a:lstStyle/>
          <a:p>
            <a:pPr marL="0" indent="0" eaLnBrk="1" hangingPunct="1">
              <a:lnSpc>
                <a:spcPct val="80000"/>
              </a:lnSpc>
              <a:defRPr/>
            </a:pPr>
            <a:r>
              <a:rPr lang="en-US" dirty="0">
                <a:latin typeface="Arial Narrow" charset="0"/>
                <a:cs typeface="+mn-cs"/>
              </a:rPr>
              <a:t>Dishwashers must be installed:</a:t>
            </a:r>
          </a:p>
          <a:p>
            <a:pPr lvl="1" eaLnBrk="1" hangingPunct="1">
              <a:defRPr/>
            </a:pPr>
            <a:r>
              <a:rPr lang="en-US" dirty="0" smtClean="0">
                <a:latin typeface="Arial Narrow" charset="0"/>
              </a:rPr>
              <a:t>So </a:t>
            </a:r>
            <a:r>
              <a:rPr lang="en-US" dirty="0">
                <a:latin typeface="Arial Narrow" charset="0"/>
              </a:rPr>
              <a:t>they are reachable and conveniently </a:t>
            </a:r>
            <a:r>
              <a:rPr lang="en-US" dirty="0" smtClean="0">
                <a:latin typeface="Arial Narrow" charset="0"/>
              </a:rPr>
              <a:t>located</a:t>
            </a:r>
            <a:endParaRPr lang="en-US" dirty="0">
              <a:latin typeface="Arial Narrow" charset="0"/>
            </a:endParaRPr>
          </a:p>
          <a:p>
            <a:pPr lvl="1" eaLnBrk="1" hangingPunct="1">
              <a:defRPr/>
            </a:pPr>
            <a:r>
              <a:rPr lang="en-US" dirty="0" smtClean="0">
                <a:latin typeface="Arial Narrow" charset="0"/>
              </a:rPr>
              <a:t>In </a:t>
            </a:r>
            <a:r>
              <a:rPr lang="en-US" dirty="0">
                <a:latin typeface="Arial Narrow" charset="0"/>
              </a:rPr>
              <a:t>a way that keeps utensils, equipment, and other food-contact services from becoming </a:t>
            </a:r>
            <a:r>
              <a:rPr lang="en-US" dirty="0" smtClean="0">
                <a:latin typeface="Arial Narrow" charset="0"/>
              </a:rPr>
              <a:t>contaminated</a:t>
            </a:r>
            <a:endParaRPr lang="en-US" dirty="0">
              <a:latin typeface="Arial Narrow" charset="0"/>
            </a:endParaRPr>
          </a:p>
          <a:p>
            <a:pPr lvl="1" eaLnBrk="1" hangingPunct="1">
              <a:defRPr/>
            </a:pPr>
            <a:r>
              <a:rPr lang="en-US" dirty="0" smtClean="0">
                <a:latin typeface="Arial Narrow" charset="0"/>
              </a:rPr>
              <a:t>Following </a:t>
            </a:r>
            <a:r>
              <a:rPr lang="en-US" dirty="0">
                <a:latin typeface="Arial Narrow" charset="0"/>
              </a:rPr>
              <a:t>manufacturer</a:t>
            </a:r>
            <a:r>
              <a:rPr lang="ja-JP" altLang="en-US" dirty="0">
                <a:latin typeface="Arial Narrow" charset="0"/>
              </a:rPr>
              <a:t>’</a:t>
            </a:r>
            <a:r>
              <a:rPr lang="en-US" dirty="0">
                <a:latin typeface="Arial Narrow" charset="0"/>
              </a:rPr>
              <a:t>s </a:t>
            </a:r>
            <a:r>
              <a:rPr lang="en-US" dirty="0" smtClean="0">
                <a:latin typeface="Arial Narrow" charset="0"/>
              </a:rPr>
              <a:t>instructions</a:t>
            </a:r>
            <a:endParaRPr lang="en-US" dirty="0">
              <a:latin typeface="Arial Narrow" charset="0"/>
            </a:endParaRP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9-7</a:t>
            </a:r>
          </a:p>
        </p:txBody>
      </p:sp>
      <p:sp>
        <p:nvSpPr>
          <p:cNvPr id="23552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descr="6e_c09_0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1051175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1"/>
          </p:nvPr>
        </p:nvSpPr>
        <p:spPr>
          <a:xfrm>
            <a:off x="393192" y="1135686"/>
            <a:ext cx="5029200" cy="3622040"/>
          </a:xfrm>
        </p:spPr>
        <p:txBody>
          <a:bodyPr/>
          <a:lstStyle/>
          <a:p>
            <a:pPr marL="0" indent="0" eaLnBrk="1" hangingPunct="1">
              <a:lnSpc>
                <a:spcPct val="80000"/>
              </a:lnSpc>
              <a:defRPr/>
            </a:pPr>
            <a:r>
              <a:rPr lang="en-US" dirty="0">
                <a:latin typeface="Arial Narrow" charset="0"/>
                <a:cs typeface="+mn-cs"/>
              </a:rPr>
              <a:t>When selecting dishwashers make sure: </a:t>
            </a:r>
            <a:endParaRPr lang="en-US" i="1" dirty="0">
              <a:latin typeface="Arial Narrow" charset="0"/>
              <a:cs typeface="+mn-cs"/>
            </a:endParaRPr>
          </a:p>
          <a:p>
            <a:pPr lvl="1" eaLnBrk="1" hangingPunct="1">
              <a:defRPr/>
            </a:pPr>
            <a:r>
              <a:rPr lang="en-US" dirty="0" smtClean="0">
                <a:latin typeface="Arial Narrow" charset="0"/>
              </a:rPr>
              <a:t>The </a:t>
            </a:r>
            <a:r>
              <a:rPr lang="en-US" dirty="0">
                <a:latin typeface="Arial Narrow" charset="0"/>
              </a:rPr>
              <a:t>detergents and sanitizers used are approved by the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latin typeface="Arial Narrow" charset="0"/>
              </a:rPr>
              <a:t>They </a:t>
            </a:r>
            <a:r>
              <a:rPr lang="en-US" dirty="0">
                <a:latin typeface="Arial Narrow" charset="0"/>
              </a:rPr>
              <a:t>have the ability to measure water temperature, water pressure, and cleaning and sanitizing chemical </a:t>
            </a:r>
            <a:r>
              <a:rPr lang="en-US" dirty="0" smtClean="0">
                <a:latin typeface="Arial Narrow" charset="0"/>
              </a:rPr>
              <a:t>concentration</a:t>
            </a:r>
            <a:endParaRPr lang="en-US" dirty="0">
              <a:latin typeface="Arial Narrow" charset="0"/>
            </a:endParaRPr>
          </a:p>
          <a:p>
            <a:pPr lvl="1" eaLnBrk="1" hangingPunct="1">
              <a:defRPr/>
            </a:pPr>
            <a:r>
              <a:rPr lang="en-US" dirty="0" smtClean="0">
                <a:latin typeface="Arial Narrow" charset="0"/>
              </a:rPr>
              <a:t>Information </a:t>
            </a:r>
            <a:r>
              <a:rPr lang="en-US" dirty="0">
                <a:latin typeface="Arial Narrow" charset="0"/>
              </a:rPr>
              <a:t>about the correct settings is posted on the </a:t>
            </a:r>
            <a:r>
              <a:rPr lang="en-US" dirty="0" smtClean="0">
                <a:latin typeface="Arial Narrow" charset="0"/>
              </a:rPr>
              <a:t>machine</a:t>
            </a:r>
            <a:endParaRPr lang="en-US" dirty="0">
              <a:latin typeface="Arial Narrow" charset="0"/>
            </a:endParaRPr>
          </a:p>
        </p:txBody>
      </p:sp>
      <p:sp>
        <p:nvSpPr>
          <p:cNvPr id="2365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9-8</a:t>
            </a:r>
          </a:p>
        </p:txBody>
      </p:sp>
      <p:sp>
        <p:nvSpPr>
          <p:cNvPr id="2365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descr="6e_c09_03_machinelabel.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37173"/>
          </a:xfrm>
          <a:prstGeom prst="rect">
            <a:avLst/>
          </a:prstGeom>
        </p:spPr>
      </p:pic>
    </p:spTree>
    <p:extLst>
      <p:ext uri="{BB962C8B-B14F-4D97-AF65-F5344CB8AC3E}">
        <p14:creationId xmlns:p14="http://schemas.microsoft.com/office/powerpoint/2010/main" xmlns="" val="379775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body" idx="1"/>
          </p:nvPr>
        </p:nvSpPr>
        <p:spPr>
          <a:xfrm>
            <a:off x="393192" y="1135685"/>
            <a:ext cx="4071938" cy="2030310"/>
          </a:xfrm>
        </p:spPr>
        <p:txBody>
          <a:bodyPr/>
          <a:lstStyle/>
          <a:p>
            <a:pPr marL="0" indent="0" eaLnBrk="1" hangingPunct="1">
              <a:defRPr/>
            </a:pPr>
            <a:r>
              <a:rPr lang="en-US" dirty="0">
                <a:latin typeface="Arial Narrow" charset="0"/>
                <a:cs typeface="+mn-cs"/>
              </a:rPr>
              <a:t>Purchase sinks large enough to accommodate large equipment and </a:t>
            </a:r>
            <a:r>
              <a:rPr lang="en-US" dirty="0" smtClean="0">
                <a:latin typeface="Arial Narrow" charset="0"/>
                <a:cs typeface="+mn-cs"/>
              </a:rPr>
              <a:t>utensils.</a:t>
            </a:r>
            <a:endParaRPr lang="en-US" dirty="0">
              <a:latin typeface="Arial Narrow" charset="0"/>
              <a:cs typeface="+mn-cs"/>
            </a:endParaRPr>
          </a:p>
          <a:p>
            <a:pPr marL="0" indent="0" eaLnBrk="1" hangingPunct="1">
              <a:defRPr/>
            </a:pPr>
            <a:endParaRPr lang="en-US" dirty="0">
              <a:latin typeface="Arial Narrow" charset="0"/>
              <a:cs typeface="+mn-cs"/>
            </a:endParaRPr>
          </a:p>
        </p:txBody>
      </p:sp>
      <p:sp>
        <p:nvSpPr>
          <p:cNvPr id="23757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9-9</a:t>
            </a:r>
          </a:p>
        </p:txBody>
      </p:sp>
      <p:sp>
        <p:nvSpPr>
          <p:cNvPr id="237572"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Three-Compartment Sinks</a:t>
            </a:r>
          </a:p>
        </p:txBody>
      </p:sp>
      <p:pic>
        <p:nvPicPr>
          <p:cNvPr id="2" name="Picture 1" descr="6e_c10_08_3sink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4816" y="1243013"/>
            <a:ext cx="2100072" cy="1877568"/>
          </a:xfrm>
          <a:prstGeom prst="rect">
            <a:avLst/>
          </a:prstGeom>
        </p:spPr>
      </p:pic>
    </p:spTree>
    <p:extLst>
      <p:ext uri="{BB962C8B-B14F-4D97-AF65-F5344CB8AC3E}">
        <p14:creationId xmlns:p14="http://schemas.microsoft.com/office/powerpoint/2010/main" xmlns="" val="32080254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S5e_08_16hr">
  <a:themeElements>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18012</TotalTime>
  <Words>2076</Words>
  <Application>Microsoft Office PowerPoint</Application>
  <PresentationFormat>On-screen Show (4:3)</PresentationFormat>
  <Paragraphs>251</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2_SS5e_08_16hr</vt:lpstr>
      <vt:lpstr>3_SS5e_08_16hr</vt:lpstr>
      <vt:lpstr>Slide 1</vt:lpstr>
      <vt:lpstr>DVD</vt:lpstr>
      <vt:lpstr>Additional Content</vt:lpstr>
      <vt:lpstr>Interior Requirements for a Safe Operation</vt:lpstr>
      <vt:lpstr>Equipment Selection</vt:lpstr>
      <vt:lpstr>Installing and Maintaining Equipment</vt:lpstr>
      <vt:lpstr>Dishwashing Machines</vt:lpstr>
      <vt:lpstr>Dishwashing Machines</vt:lpstr>
      <vt:lpstr>Three-Compartment Sinks</vt:lpstr>
      <vt:lpstr>Handwashing Stations</vt:lpstr>
      <vt:lpstr>Water and Plumbing</vt:lpstr>
      <vt:lpstr>Water and Plumbing</vt:lpstr>
      <vt:lpstr>Lighting</vt:lpstr>
      <vt:lpstr>Garbage</vt:lpstr>
      <vt:lpstr>Emergencies That Affect the Facility</vt:lpstr>
      <vt:lpstr>Emergencies That Affect the Facility</vt:lpstr>
      <vt:lpstr>Review</vt:lpstr>
      <vt:lpstr>Review</vt:lpstr>
      <vt:lpstr>Review</vt:lpstr>
      <vt:lpstr>Review</vt:lpstr>
      <vt:lpstr>Review</vt:lpstr>
      <vt:lpstr>Review</vt:lpstr>
      <vt:lpstr>Review</vt:lpstr>
      <vt:lpstr>Review</vt:lpstr>
      <vt:lpstr>Review</vt:lpstr>
      <vt:lpstr>Activity</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e511247</cp:lastModifiedBy>
  <cp:revision>2370</cp:revision>
  <cp:lastPrinted>2012-03-16T18:45:25Z</cp:lastPrinted>
  <dcterms:created xsi:type="dcterms:W3CDTF">2006-02-24T04:29:02Z</dcterms:created>
  <dcterms:modified xsi:type="dcterms:W3CDTF">2012-06-07T15:01:44Z</dcterms:modified>
</cp:coreProperties>
</file>